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348" r:id="rId2"/>
    <p:sldId id="349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66" r:id="rId13"/>
    <p:sldId id="367" r:id="rId14"/>
    <p:sldId id="368" r:id="rId15"/>
    <p:sldId id="369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256" r:id="rId24"/>
    <p:sldId id="370" r:id="rId25"/>
    <p:sldId id="376" r:id="rId26"/>
    <p:sldId id="377" r:id="rId27"/>
    <p:sldId id="337" r:id="rId28"/>
    <p:sldId id="378" r:id="rId29"/>
    <p:sldId id="379" r:id="rId30"/>
    <p:sldId id="380" r:id="rId31"/>
    <p:sldId id="381" r:id="rId32"/>
    <p:sldId id="382" r:id="rId33"/>
    <p:sldId id="338" r:id="rId34"/>
    <p:sldId id="340" r:id="rId35"/>
    <p:sldId id="335" r:id="rId36"/>
    <p:sldId id="383" r:id="rId37"/>
    <p:sldId id="384" r:id="rId38"/>
    <p:sldId id="385" r:id="rId39"/>
    <p:sldId id="371" r:id="rId40"/>
    <p:sldId id="372" r:id="rId41"/>
    <p:sldId id="373" r:id="rId42"/>
    <p:sldId id="374" r:id="rId43"/>
    <p:sldId id="375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Fira Sans Extra Condensed Mediu" panose="020B0604020202020204" charset="0"/>
      <p:regular r:id="rId50"/>
      <p:bold r:id="rId51"/>
      <p:italic r:id="rId52"/>
      <p:boldItalic r:id="rId53"/>
    </p:embeddedFont>
    <p:embeddedFont>
      <p:font typeface="Fira Sans Extra Condensed Medium" panose="020B0604020202020204" charset="0"/>
      <p:regular r:id="rId54"/>
      <p:bold r:id="rId55"/>
      <p:italic r:id="rId56"/>
      <p:boldItalic r:id="rId57"/>
    </p:embeddedFont>
    <p:embeddedFont>
      <p:font typeface="Fira Sans Extra Condensed SemiBold" panose="020B060402020202020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A9F0C-F9FD-9CD2-A00A-7460D19A9893}" v="214" dt="2022-04-27T22:38:02.803"/>
    <p1510:client id="{82339304-26E4-4EEC-BFC1-679ADBFB0418}" v="1144" dt="2022-04-28T19:37:54.602"/>
    <p1510:client id="{937651A8-6C21-4170-A983-15101A17B608}" v="1973" dt="2022-04-28T21:15:17.871"/>
    <p1510:client id="{B126BC75-EEAA-4716-8C19-BBAE35C169CC}" v="1808" dt="2022-04-28T21:46:27.487"/>
    <p1510:client id="{B9C33E67-B776-4647-9D3B-031D45AB9961}" v="476" dt="2022-04-28T22:24:03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82" autoAdjust="0"/>
  </p:normalViewPr>
  <p:slideViewPr>
    <p:cSldViewPr snapToGrid="0">
      <p:cViewPr>
        <p:scale>
          <a:sx n="103" d="100"/>
          <a:sy n="103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levska, Renata" userId="e017053f-f94c-4c58-972e-d7077a700024" providerId="ADAL" clId="{B126BC75-EEAA-4716-8C19-BBAE35C169CC}"/>
    <pc:docChg chg="custSel modSld">
      <pc:chgData name="Gelevska, Renata" userId="e017053f-f94c-4c58-972e-d7077a700024" providerId="ADAL" clId="{B126BC75-EEAA-4716-8C19-BBAE35C169CC}" dt="2022-04-28T21:46:27.487" v="1449" actId="20577"/>
      <pc:docMkLst>
        <pc:docMk/>
      </pc:docMkLst>
      <pc:sldChg chg="modSp mod modNotesTx">
        <pc:chgData name="Gelevska, Renata" userId="e017053f-f94c-4c58-972e-d7077a700024" providerId="ADAL" clId="{B126BC75-EEAA-4716-8C19-BBAE35C169CC}" dt="2022-04-28T21:35:06.284" v="946" actId="20577"/>
        <pc:sldMkLst>
          <pc:docMk/>
          <pc:sldMk cId="3108648157" sldId="359"/>
        </pc:sldMkLst>
        <pc:spChg chg="mod">
          <ac:chgData name="Gelevska, Renata" userId="e017053f-f94c-4c58-972e-d7077a700024" providerId="ADAL" clId="{B126BC75-EEAA-4716-8C19-BBAE35C169CC}" dt="2022-04-28T21:35:06.284" v="946" actId="20577"/>
          <ac:spMkLst>
            <pc:docMk/>
            <pc:sldMk cId="3108648157" sldId="359"/>
            <ac:spMk id="4" creationId="{9B6E7045-600D-DA93-79B4-3843C6849008}"/>
          </ac:spMkLst>
        </pc:spChg>
      </pc:sldChg>
      <pc:sldChg chg="modNotesTx">
        <pc:chgData name="Gelevska, Renata" userId="e017053f-f94c-4c58-972e-d7077a700024" providerId="ADAL" clId="{B126BC75-EEAA-4716-8C19-BBAE35C169CC}" dt="2022-04-28T21:15:55.487" v="81" actId="20577"/>
        <pc:sldMkLst>
          <pc:docMk/>
          <pc:sldMk cId="2548919340" sldId="360"/>
        </pc:sldMkLst>
      </pc:sldChg>
      <pc:sldChg chg="modSp mod modNotesTx">
        <pc:chgData name="Gelevska, Renata" userId="e017053f-f94c-4c58-972e-d7077a700024" providerId="ADAL" clId="{B126BC75-EEAA-4716-8C19-BBAE35C169CC}" dt="2022-04-28T21:46:27.487" v="1449" actId="20577"/>
        <pc:sldMkLst>
          <pc:docMk/>
          <pc:sldMk cId="2664458489" sldId="361"/>
        </pc:sldMkLst>
        <pc:spChg chg="mod">
          <ac:chgData name="Gelevska, Renata" userId="e017053f-f94c-4c58-972e-d7077a700024" providerId="ADAL" clId="{B126BC75-EEAA-4716-8C19-BBAE35C169CC}" dt="2022-04-28T21:39:12.218" v="979" actId="20577"/>
          <ac:spMkLst>
            <pc:docMk/>
            <pc:sldMk cId="2664458489" sldId="361"/>
            <ac:spMk id="3" creationId="{05ED7EBE-9655-E6B9-F56E-95B2B3A45A7C}"/>
          </ac:spMkLst>
        </pc:spChg>
      </pc:sldChg>
      <pc:sldChg chg="modNotesTx">
        <pc:chgData name="Gelevska, Renata" userId="e017053f-f94c-4c58-972e-d7077a700024" providerId="ADAL" clId="{B126BC75-EEAA-4716-8C19-BBAE35C169CC}" dt="2022-04-28T21:28:35.022" v="582" actId="20577"/>
        <pc:sldMkLst>
          <pc:docMk/>
          <pc:sldMk cId="101787560" sldId="362"/>
        </pc:sldMkLst>
      </pc:sldChg>
      <pc:sldChg chg="modNotesTx">
        <pc:chgData name="Gelevska, Renata" userId="e017053f-f94c-4c58-972e-d7077a700024" providerId="ADAL" clId="{B126BC75-EEAA-4716-8C19-BBAE35C169CC}" dt="2022-04-28T21:33:12.595" v="899" actId="20577"/>
        <pc:sldMkLst>
          <pc:docMk/>
          <pc:sldMk cId="343237652" sldId="363"/>
        </pc:sldMkLst>
      </pc:sldChg>
      <pc:sldChg chg="modSp mod">
        <pc:chgData name="Gelevska, Renata" userId="e017053f-f94c-4c58-972e-d7077a700024" providerId="ADAL" clId="{B126BC75-EEAA-4716-8C19-BBAE35C169CC}" dt="2022-04-28T21:19:49.557" v="85" actId="14100"/>
        <pc:sldMkLst>
          <pc:docMk/>
          <pc:sldMk cId="206649003" sldId="374"/>
        </pc:sldMkLst>
        <pc:spChg chg="mod">
          <ac:chgData name="Gelevska, Renata" userId="e017053f-f94c-4c58-972e-d7077a700024" providerId="ADAL" clId="{B126BC75-EEAA-4716-8C19-BBAE35C169CC}" dt="2022-04-28T21:19:49.557" v="85" actId="14100"/>
          <ac:spMkLst>
            <pc:docMk/>
            <pc:sldMk cId="206649003" sldId="374"/>
            <ac:spMk id="55" creationId="{00000000-0000-0000-0000-000000000000}"/>
          </ac:spMkLst>
        </pc:spChg>
      </pc:sldChg>
    </pc:docChg>
  </pc:docChgLst>
  <pc:docChgLst>
    <pc:chgData name="Luu, Anna" userId="b141b240-7da5-42aa-9bb0-5de7cf440027" providerId="ADAL" clId="{B9C33E67-B776-4647-9D3B-031D45AB9961}"/>
    <pc:docChg chg="modSld">
      <pc:chgData name="Luu, Anna" userId="b141b240-7da5-42aa-9bb0-5de7cf440027" providerId="ADAL" clId="{B9C33E67-B776-4647-9D3B-031D45AB9961}" dt="2022-04-28T22:24:03.699" v="11" actId="20577"/>
      <pc:docMkLst>
        <pc:docMk/>
      </pc:docMkLst>
      <pc:sldChg chg="modSp mod">
        <pc:chgData name="Luu, Anna" userId="b141b240-7da5-42aa-9bb0-5de7cf440027" providerId="ADAL" clId="{B9C33E67-B776-4647-9D3B-031D45AB9961}" dt="2022-04-28T22:23:09.172" v="1" actId="20577"/>
        <pc:sldMkLst>
          <pc:docMk/>
          <pc:sldMk cId="2911175248" sldId="337"/>
        </pc:sldMkLst>
        <pc:spChg chg="mod">
          <ac:chgData name="Luu, Anna" userId="b141b240-7da5-42aa-9bb0-5de7cf440027" providerId="ADAL" clId="{B9C33E67-B776-4647-9D3B-031D45AB9961}" dt="2022-04-28T22:23:09.172" v="1" actId="20577"/>
          <ac:spMkLst>
            <pc:docMk/>
            <pc:sldMk cId="2911175248" sldId="337"/>
            <ac:spMk id="4" creationId="{811F9B37-4568-2009-CC2B-B0890202A956}"/>
          </ac:spMkLst>
        </pc:spChg>
      </pc:sldChg>
      <pc:sldChg chg="modSp mod">
        <pc:chgData name="Luu, Anna" userId="b141b240-7da5-42aa-9bb0-5de7cf440027" providerId="ADAL" clId="{B9C33E67-B776-4647-9D3B-031D45AB9961}" dt="2022-04-28T22:24:03.699" v="11" actId="20577"/>
        <pc:sldMkLst>
          <pc:docMk/>
          <pc:sldMk cId="3249679446" sldId="370"/>
        </pc:sldMkLst>
        <pc:spChg chg="mod">
          <ac:chgData name="Luu, Anna" userId="b141b240-7da5-42aa-9bb0-5de7cf440027" providerId="ADAL" clId="{B9C33E67-B776-4647-9D3B-031D45AB9961}" dt="2022-04-28T22:24:03.699" v="11" actId="20577"/>
          <ac:spMkLst>
            <pc:docMk/>
            <pc:sldMk cId="3249679446" sldId="370"/>
            <ac:spMk id="4" creationId="{811F9B37-4568-2009-CC2B-B0890202A956}"/>
          </ac:spMkLst>
        </pc:spChg>
      </pc:sldChg>
      <pc:sldChg chg="modSp mod">
        <pc:chgData name="Luu, Anna" userId="b141b240-7da5-42aa-9bb0-5de7cf440027" providerId="ADAL" clId="{B9C33E67-B776-4647-9D3B-031D45AB9961}" dt="2022-04-28T22:23:14.034" v="3" actId="20577"/>
        <pc:sldMkLst>
          <pc:docMk/>
          <pc:sldMk cId="1854246102" sldId="378"/>
        </pc:sldMkLst>
        <pc:spChg chg="mod">
          <ac:chgData name="Luu, Anna" userId="b141b240-7da5-42aa-9bb0-5de7cf440027" providerId="ADAL" clId="{B9C33E67-B776-4647-9D3B-031D45AB9961}" dt="2022-04-28T22:23:14.034" v="3" actId="20577"/>
          <ac:spMkLst>
            <pc:docMk/>
            <pc:sldMk cId="1854246102" sldId="378"/>
            <ac:spMk id="4" creationId="{811F9B37-4568-2009-CC2B-B0890202A956}"/>
          </ac:spMkLst>
        </pc:spChg>
      </pc:sldChg>
      <pc:sldChg chg="modSp mod">
        <pc:chgData name="Luu, Anna" userId="b141b240-7da5-42aa-9bb0-5de7cf440027" providerId="ADAL" clId="{B9C33E67-B776-4647-9D3B-031D45AB9961}" dt="2022-04-28T22:23:18.260" v="5" actId="20577"/>
        <pc:sldMkLst>
          <pc:docMk/>
          <pc:sldMk cId="2672055462" sldId="380"/>
        </pc:sldMkLst>
        <pc:spChg chg="mod">
          <ac:chgData name="Luu, Anna" userId="b141b240-7da5-42aa-9bb0-5de7cf440027" providerId="ADAL" clId="{B9C33E67-B776-4647-9D3B-031D45AB9961}" dt="2022-04-28T22:23:18.260" v="5" actId="20577"/>
          <ac:spMkLst>
            <pc:docMk/>
            <pc:sldMk cId="2672055462" sldId="380"/>
            <ac:spMk id="4" creationId="{811F9B37-4568-2009-CC2B-B0890202A956}"/>
          </ac:spMkLst>
        </pc:spChg>
      </pc:sldChg>
      <pc:sldChg chg="modSp mod">
        <pc:chgData name="Luu, Anna" userId="b141b240-7da5-42aa-9bb0-5de7cf440027" providerId="ADAL" clId="{B9C33E67-B776-4647-9D3B-031D45AB9961}" dt="2022-04-28T22:23:23.516" v="7" actId="20577"/>
        <pc:sldMkLst>
          <pc:docMk/>
          <pc:sldMk cId="731140457" sldId="382"/>
        </pc:sldMkLst>
        <pc:spChg chg="mod">
          <ac:chgData name="Luu, Anna" userId="b141b240-7da5-42aa-9bb0-5de7cf440027" providerId="ADAL" clId="{B9C33E67-B776-4647-9D3B-031D45AB9961}" dt="2022-04-28T22:23:23.516" v="7" actId="20577"/>
          <ac:spMkLst>
            <pc:docMk/>
            <pc:sldMk cId="731140457" sldId="382"/>
            <ac:spMk id="4" creationId="{811F9B37-4568-2009-CC2B-B0890202A956}"/>
          </ac:spMkLst>
        </pc:spChg>
      </pc:sldChg>
      <pc:sldChg chg="modSp mod">
        <pc:chgData name="Luu, Anna" userId="b141b240-7da5-42aa-9bb0-5de7cf440027" providerId="ADAL" clId="{B9C33E67-B776-4647-9D3B-031D45AB9961}" dt="2022-04-28T22:23:29.208" v="9" actId="20577"/>
        <pc:sldMkLst>
          <pc:docMk/>
          <pc:sldMk cId="3526170842" sldId="384"/>
        </pc:sldMkLst>
        <pc:spChg chg="mod">
          <ac:chgData name="Luu, Anna" userId="b141b240-7da5-42aa-9bb0-5de7cf440027" providerId="ADAL" clId="{B9C33E67-B776-4647-9D3B-031D45AB9961}" dt="2022-04-28T22:23:29.208" v="9" actId="20577"/>
          <ac:spMkLst>
            <pc:docMk/>
            <pc:sldMk cId="3526170842" sldId="384"/>
            <ac:spMk id="4" creationId="{811F9B37-4568-2009-CC2B-B0890202A95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YC%20Sales%20Data_4_notindex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v>Boroughs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22-4F99-98EA-24350ACB422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22-4F99-98EA-24350ACB422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22-4F99-98EA-24350ACB422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22-4F99-98EA-24350ACB422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E22-4F99-98EA-24350ACB42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'[NYC Sales Data_4_notindexed.xlsx]Sheet1'!$F$13:$F$17</c:f>
              <c:strCache>
                <c:ptCount val="5"/>
                <c:pt idx="0">
                  <c:v>Manhattan</c:v>
                </c:pt>
                <c:pt idx="1">
                  <c:v>Bronx</c:v>
                </c:pt>
                <c:pt idx="2">
                  <c:v>Brooklyn</c:v>
                </c:pt>
                <c:pt idx="3">
                  <c:v>Queens</c:v>
                </c:pt>
                <c:pt idx="4">
                  <c:v>Staten Island</c:v>
                </c:pt>
              </c:strCache>
            </c:strRef>
          </c:cat>
          <c:val>
            <c:numRef>
              <c:f>'[NYC Sales Data_4_notindexed.xlsx]Sheet1'!$G$13:$G$17</c:f>
              <c:numCache>
                <c:formatCode>General</c:formatCode>
                <c:ptCount val="5"/>
                <c:pt idx="0">
                  <c:v>9293</c:v>
                </c:pt>
                <c:pt idx="1">
                  <c:v>4660</c:v>
                </c:pt>
                <c:pt idx="2">
                  <c:v>17044</c:v>
                </c:pt>
                <c:pt idx="3">
                  <c:v>18779</c:v>
                </c:pt>
                <c:pt idx="4">
                  <c:v>7536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E22-4F99-98EA-24350ACB4229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2E22-4F99-98EA-24350ACB422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2E22-4F99-98EA-24350ACB422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2E22-4F99-98EA-24350ACB422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2E22-4F99-98EA-24350ACB422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2E22-4F99-98EA-24350ACB4229}"/>
              </c:ext>
            </c:extLst>
          </c:dPt>
          <c:cat>
            <c:strRef>
              <c:f>'[NYC Sales Data_4_notindexed.xlsx]Sheet1'!$F$13:$F$17</c:f>
              <c:strCache>
                <c:ptCount val="5"/>
                <c:pt idx="0">
                  <c:v>Manhattan</c:v>
                </c:pt>
                <c:pt idx="1">
                  <c:v>Bronx</c:v>
                </c:pt>
                <c:pt idx="2">
                  <c:v>Brooklyn</c:v>
                </c:pt>
                <c:pt idx="3">
                  <c:v>Queens</c:v>
                </c:pt>
                <c:pt idx="4">
                  <c:v>Staten Island</c:v>
                </c:pt>
              </c:strCache>
            </c:strRef>
          </c:cat>
          <c:val>
            <c:numRef>
              <c:f>'[NYC Sales Data_4_notindexed.xlsx]Sheet1'!$H$13:$H$17</c:f>
              <c:numCache>
                <c:formatCode>0.00%</c:formatCode>
                <c:ptCount val="5"/>
                <c:pt idx="0">
                  <c:v>0.16214754327191513</c:v>
                </c:pt>
                <c:pt idx="1">
                  <c:v>8.1309324399776658E-2</c:v>
                </c:pt>
                <c:pt idx="2">
                  <c:v>0.29738972640982692</c:v>
                </c:pt>
                <c:pt idx="3">
                  <c:v>0.32766261864879953</c:v>
                </c:pt>
                <c:pt idx="4">
                  <c:v>0.13149078726968175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2E22-4F99-98EA-24350ACB4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Spencer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a1b6e560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a1b6e560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0263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a1b6e560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a1b6e560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Recoding boroughs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Mickey</a:t>
            </a:r>
          </a:p>
        </p:txBody>
      </p:sp>
    </p:spTree>
    <p:extLst>
      <p:ext uri="{BB962C8B-B14F-4D97-AF65-F5344CB8AC3E}">
        <p14:creationId xmlns:p14="http://schemas.microsoft.com/office/powerpoint/2010/main" val="3892163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Mickey</a:t>
            </a:r>
          </a:p>
        </p:txBody>
      </p:sp>
    </p:spTree>
    <p:extLst>
      <p:ext uri="{BB962C8B-B14F-4D97-AF65-F5344CB8AC3E}">
        <p14:creationId xmlns:p14="http://schemas.microsoft.com/office/powerpoint/2010/main" val="3010963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Mickey</a:t>
            </a:r>
          </a:p>
        </p:txBody>
      </p:sp>
    </p:spTree>
    <p:extLst>
      <p:ext uri="{BB962C8B-B14F-4D97-AF65-F5344CB8AC3E}">
        <p14:creationId xmlns:p14="http://schemas.microsoft.com/office/powerpoint/2010/main" val="1724395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Mickey</a:t>
            </a:r>
          </a:p>
        </p:txBody>
      </p:sp>
    </p:spTree>
    <p:extLst>
      <p:ext uri="{BB962C8B-B14F-4D97-AF65-F5344CB8AC3E}">
        <p14:creationId xmlns:p14="http://schemas.microsoft.com/office/powerpoint/2010/main" val="19422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There is no significant difference of any variables on sales price</a:t>
            </a: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At least of these </a:t>
            </a:r>
            <a:r>
              <a:rPr lang="en-US" dirty="0" err="1">
                <a:latin typeface="Calibri"/>
                <a:cs typeface="Calibri"/>
              </a:rPr>
              <a:t>variabls</a:t>
            </a:r>
            <a:r>
              <a:rPr lang="en-US" dirty="0">
                <a:latin typeface="Calibri"/>
                <a:cs typeface="Calibri"/>
              </a:rPr>
              <a:t> has an effect on sales price and </a:t>
            </a:r>
            <a:r>
              <a:rPr lang="en-US">
                <a:latin typeface="Calibri"/>
                <a:cs typeface="Calibri"/>
              </a:rPr>
              <a:t>is significant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Press value is concerning – big data set</a:t>
            </a: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5 VARIABLES ARE SIGNIFICANCE</a:t>
            </a:r>
          </a:p>
        </p:txBody>
      </p:sp>
    </p:spTree>
    <p:extLst>
      <p:ext uri="{BB962C8B-B14F-4D97-AF65-F5344CB8AC3E}">
        <p14:creationId xmlns:p14="http://schemas.microsoft.com/office/powerpoint/2010/main" val="2746071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We </a:t>
            </a:r>
            <a:r>
              <a:rPr lang="en-US" dirty="0">
                <a:latin typeface="Calibri"/>
                <a:cs typeface="Calibri"/>
              </a:rPr>
              <a:t>found </a:t>
            </a:r>
            <a:r>
              <a:rPr lang="en-US">
                <a:latin typeface="Calibri"/>
                <a:cs typeface="Calibri"/>
              </a:rPr>
              <a:t>that model </a:t>
            </a:r>
            <a:r>
              <a:rPr lang="en-US" dirty="0">
                <a:latin typeface="Calibri"/>
                <a:cs typeface="Calibri"/>
              </a:rPr>
              <a:t>here only requires </a:t>
            </a:r>
            <a:r>
              <a:rPr lang="en-US">
                <a:latin typeface="Calibri"/>
                <a:cs typeface="Calibri"/>
              </a:rPr>
              <a:t>7-8 variables </a:t>
            </a:r>
            <a:r>
              <a:rPr lang="en-US" dirty="0">
                <a:latin typeface="Calibri"/>
                <a:cs typeface="Calibri"/>
              </a:rPr>
              <a:t> ARE SIGNIFICNT</a:t>
            </a:r>
          </a:p>
        </p:txBody>
      </p:sp>
    </p:spTree>
    <p:extLst>
      <p:ext uri="{BB962C8B-B14F-4D97-AF65-F5344CB8AC3E}">
        <p14:creationId xmlns:p14="http://schemas.microsoft.com/office/powerpoint/2010/main" val="3134745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Renata?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*explain rationale behind keeping Year Built – even though it is insignificant here, removing it would not have any effect on say </a:t>
            </a:r>
            <a:r>
              <a:rPr lang="en-US" dirty="0" err="1">
                <a:latin typeface="Calibri"/>
                <a:cs typeface="Calibri"/>
              </a:rPr>
              <a:t>df</a:t>
            </a:r>
            <a:r>
              <a:rPr lang="en-US">
                <a:latin typeface="Calibri"/>
                <a:cs typeface="Calibri"/>
              </a:rPr>
              <a:t> and </a:t>
            </a:r>
            <a:r>
              <a:rPr lang="en-US" dirty="0">
                <a:latin typeface="Calibri"/>
                <a:cs typeface="Calibri"/>
              </a:rPr>
              <a:t>affects the p-value but because the sample size is so large, the year built variable </a:t>
            </a:r>
            <a:r>
              <a:rPr lang="en-US">
                <a:latin typeface="Calibri"/>
                <a:cs typeface="Calibri"/>
              </a:rPr>
              <a:t>becomes negligible </a:t>
            </a: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- So borough makes the model </a:t>
            </a:r>
            <a:r>
              <a:rPr lang="en-US">
                <a:latin typeface="Calibri"/>
                <a:cs typeface="Calibri"/>
              </a:rPr>
              <a:t>more significant </a:t>
            </a:r>
            <a:r>
              <a:rPr lang="en-US" dirty="0">
                <a:latin typeface="Calibri"/>
                <a:cs typeface="Calibri"/>
              </a:rPr>
              <a:t>– which would  make sense because </a:t>
            </a:r>
            <a:r>
              <a:rPr lang="en-US">
                <a:latin typeface="Calibri"/>
                <a:cs typeface="Calibri"/>
              </a:rPr>
              <a:t>people would pay </a:t>
            </a:r>
            <a:r>
              <a:rPr lang="en-US" dirty="0">
                <a:latin typeface="Calibri"/>
                <a:cs typeface="Calibri"/>
              </a:rPr>
              <a:t>more in Manhattan than in Staten island and </a:t>
            </a:r>
            <a:r>
              <a:rPr lang="en-US" dirty="0" err="1">
                <a:latin typeface="Calibri"/>
                <a:cs typeface="Calibri"/>
              </a:rPr>
              <a:t>appartments</a:t>
            </a:r>
            <a:r>
              <a:rPr lang="en-US" dirty="0">
                <a:latin typeface="Calibri"/>
                <a:cs typeface="Calibri"/>
              </a:rPr>
              <a:t> are bigger and </a:t>
            </a:r>
            <a:r>
              <a:rPr lang="en-US">
                <a:latin typeface="Calibri"/>
                <a:cs typeface="Calibri"/>
              </a:rPr>
              <a:t>more units</a:t>
            </a:r>
            <a:endParaRPr lang="en-US" dirty="0"/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ideally would like</a:t>
            </a:r>
            <a:endParaRPr lang="en-US" dirty="0"/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- overall p-value for all three levels</a:t>
            </a: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- R squared?</a:t>
            </a: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- PRESS and SSE for all three levels to calculate R^2 jack</a:t>
            </a:r>
          </a:p>
        </p:txBody>
      </p:sp>
    </p:spTree>
    <p:extLst>
      <p:ext uri="{BB962C8B-B14F-4D97-AF65-F5344CB8AC3E}">
        <p14:creationId xmlns:p14="http://schemas.microsoft.com/office/powerpoint/2010/main" val="851284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" sz="1100" dirty="0">
                <a:ea typeface="Roboto"/>
              </a:rPr>
              <a:t>Spencer</a:t>
            </a:r>
          </a:p>
          <a:p>
            <a:pPr marL="158750" indent="0">
              <a:buNone/>
            </a:pPr>
            <a:endParaRPr lang="en" sz="1100" dirty="0">
              <a:ea typeface="Roboto"/>
            </a:endParaRPr>
          </a:p>
          <a:p>
            <a:pPr marL="158750" indent="0">
              <a:buNone/>
            </a:pPr>
            <a:r>
              <a:rPr lang="en-US" sz="1100" dirty="0">
                <a:ea typeface="Roboto"/>
              </a:rPr>
              <a:t>I</a:t>
            </a:r>
            <a:r>
              <a:rPr lang="en" sz="1100">
                <a:ea typeface="Roboto"/>
              </a:rPr>
              <a:t>t makes sense that a house built yesterday is </a:t>
            </a:r>
            <a:r>
              <a:rPr lang="en" sz="1100" dirty="0">
                <a:ea typeface="Roboto"/>
              </a:rPr>
              <a:t>going to sell for more than a house built 20 years ago</a:t>
            </a:r>
          </a:p>
          <a:p>
            <a:pPr marL="158750" indent="0">
              <a:buNone/>
            </a:pPr>
            <a:r>
              <a:rPr lang="en-US" sz="1100" dirty="0">
                <a:ea typeface="Roboto"/>
              </a:rPr>
              <a:t>S</a:t>
            </a:r>
            <a:r>
              <a:rPr lang="en" sz="1100">
                <a:ea typeface="Roboto"/>
              </a:rPr>
              <a:t>imple regression – it </a:t>
            </a:r>
            <a:r>
              <a:rPr lang="en" sz="1100" dirty="0">
                <a:ea typeface="Roboto"/>
              </a:rPr>
              <a:t>is significant p-value </a:t>
            </a:r>
          </a:p>
          <a:p>
            <a:pPr marL="158750" indent="0">
              <a:buNone/>
            </a:pPr>
            <a:endParaRPr lang="en" sz="1100" dirty="0">
              <a:ea typeface="Roboto"/>
            </a:endParaRPr>
          </a:p>
          <a:p>
            <a:pPr marL="158750" indent="0">
              <a:buNone/>
            </a:pPr>
            <a:r>
              <a:rPr lang="en-US" sz="1100" dirty="0">
                <a:ea typeface="Roboto"/>
              </a:rPr>
              <a:t>B</a:t>
            </a:r>
            <a:r>
              <a:rPr lang="en" sz="1100">
                <a:ea typeface="Roboto"/>
              </a:rPr>
              <a:t>ut when other variables are added, then it becomes insignificant </a:t>
            </a:r>
            <a:endParaRPr lang="en" sz="1100" dirty="0"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9920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r>
              <a:rPr lang="en-US">
                <a:latin typeface="Calibri"/>
                <a:cs typeface="Calibri"/>
              </a:rPr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2082055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Spencer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But </a:t>
            </a:r>
            <a:r>
              <a:rPr lang="en-US"/>
              <a:t>these are not </a:t>
            </a:r>
            <a:r>
              <a:rPr lang="en-US" dirty="0"/>
              <a:t>linear variables and three is no linear relationship because we cannot explain with the model why </a:t>
            </a:r>
            <a:r>
              <a:rPr lang="en-US"/>
              <a:t>there </a:t>
            </a:r>
            <a:r>
              <a:rPr lang="en-US" dirty="0"/>
              <a:t>are peaks in 1900 and 2000</a:t>
            </a:r>
          </a:p>
          <a:p>
            <a:pPr marL="158750" indent="0">
              <a:buNone/>
            </a:pPr>
            <a:r>
              <a:rPr lang="en-US" dirty="0"/>
              <a:t>This is due to other factors such </a:t>
            </a:r>
            <a:r>
              <a:rPr lang="en-US"/>
              <a:t>as renovation </a:t>
            </a:r>
            <a:r>
              <a:rPr lang="en-US" dirty="0"/>
              <a:t>of historical buildings and are highly desirable.</a:t>
            </a:r>
          </a:p>
        </p:txBody>
      </p:sp>
    </p:spTree>
    <p:extLst>
      <p:ext uri="{BB962C8B-B14F-4D97-AF65-F5344CB8AC3E}">
        <p14:creationId xmlns:p14="http://schemas.microsoft.com/office/powerpoint/2010/main" val="2980269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41157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36077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40484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Mickey</a:t>
            </a:r>
          </a:p>
        </p:txBody>
      </p:sp>
    </p:spTree>
    <p:extLst>
      <p:ext uri="{BB962C8B-B14F-4D97-AF65-F5344CB8AC3E}">
        <p14:creationId xmlns:p14="http://schemas.microsoft.com/office/powerpoint/2010/main" val="465564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Kirat</a:t>
            </a:r>
            <a:endParaRPr lang="en-US" dirty="0"/>
          </a:p>
          <a:p>
            <a:r>
              <a:rPr lang="en-US" dirty="0"/>
              <a:t>We can see why Zillow had issues with their Zestimate feature and struggled to rely on it for offer amounts</a:t>
            </a:r>
          </a:p>
          <a:p>
            <a:pPr lvl="1"/>
            <a:r>
              <a:rPr lang="en-US" dirty="0"/>
              <a:t>With so many factors and abnormalities in sale price it is impossible to leave the value of a property to an algorithm let alone a regression model</a:t>
            </a:r>
          </a:p>
          <a:p>
            <a:r>
              <a:rPr lang="en-US" dirty="0"/>
              <a:t>Have to consider macro trends like the state of the economy, job market, school system, and other things people look at when buying a home</a:t>
            </a:r>
          </a:p>
          <a:p>
            <a:r>
              <a:rPr lang="en-US" dirty="0"/>
              <a:t>These are difficult to account for</a:t>
            </a:r>
          </a:p>
          <a:p>
            <a:r>
              <a:rPr lang="en-US" dirty="0"/>
              <a:t>However, this is a good start and provides reasonable ranges… The factors that we included in our model were deemed significant to predicting sale prices meaning these factors are important in the sale price</a:t>
            </a:r>
          </a:p>
          <a:p>
            <a:r>
              <a:rPr lang="en-US" dirty="0"/>
              <a:t>More factors would likely need to be included to improve predictions</a:t>
            </a:r>
          </a:p>
        </p:txBody>
      </p:sp>
    </p:spTree>
    <p:extLst>
      <p:ext uri="{BB962C8B-B14F-4D97-AF65-F5344CB8AC3E}">
        <p14:creationId xmlns:p14="http://schemas.microsoft.com/office/powerpoint/2010/main" val="3575039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Kirat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6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Kirat</a:t>
            </a:r>
            <a:endParaRPr lang="en-US" dirty="0" err="1"/>
          </a:p>
          <a:p>
            <a:pPr marL="158750" indent="0">
              <a:buNone/>
            </a:pPr>
            <a:endParaRPr lang="en-US" dirty="0"/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Macro data/variables along with common RE data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Bringing the two together in a method that best predicts the sale price of the property 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Model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should allow for more variation to be explained, and will be a greater predictor of sale price.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See if the model can take data from future years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i.e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2018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Effects of pandemic and great resignation on sale price in NYC boroughs</a:t>
            </a: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31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Spencer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4522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00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r>
              <a:rPr lang="en-US">
                <a:latin typeface="Calibri"/>
                <a:cs typeface="Calibri"/>
              </a:rPr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358245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r>
              <a:rPr lang="en" dirty="0"/>
              <a:t>Spencer</a:t>
            </a:r>
          </a:p>
          <a:p>
            <a:pPr marL="171450" indent="-171450">
              <a:buFont typeface="Arial,Sans-Serif"/>
              <a:buChar char="•"/>
            </a:pPr>
            <a:r>
              <a:rPr lang="en" dirty="0"/>
              <a:t>"Hook"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" dirty="0"/>
              <a:t>Literature review + the data set + a roadmap (cite source, talk about missing data and transformations, review established work if possible)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" dirty="0"/>
              <a:t>Interesting non-regression facts (from chapter 1- descriptive plots (histograms, boxplots, simple hypotheses, and connections like mediation triangle diagrams)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" dirty="0"/>
              <a:t>Define variables (Y, Xs, and intuition/logic behind the model)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" dirty="0"/>
              <a:t>Methodology (Levels 1-6 pg 64 chapter 4,8 notes or pages 41-42 chapter 5,8 notes. Show work with equations and graphs briefly)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" dirty="0"/>
              <a:t>FINAL MODEL (highlight why, define logically, allowed to use technical jargon here like p-values and t-tests)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" dirty="0"/>
              <a:t>Interesting insights about final model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" dirty="0"/>
              <a:t>Conclusions and future work (relate to original story from first slides, conclusions (avoid technical terms), limitations (biased sampling scheme? Assumptions violated? Multicollinearity?) and future road ahead)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" dirty="0"/>
              <a:t>References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" dirty="0"/>
              <a:t>Thanks</a:t>
            </a:r>
            <a:endParaRPr lang="en-US" dirty="0"/>
          </a:p>
          <a:p>
            <a:pPr marL="171450" lvl="6" indent="-171450">
              <a:buFont typeface="Arial,Sans-Serif"/>
              <a:buChar char="•"/>
            </a:pPr>
            <a:endParaRPr lang="en" dirty="0"/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(from slide framework)</a:t>
            </a:r>
          </a:p>
        </p:txBody>
      </p:sp>
    </p:spTree>
    <p:extLst>
      <p:ext uri="{BB962C8B-B14F-4D97-AF65-F5344CB8AC3E}">
        <p14:creationId xmlns:p14="http://schemas.microsoft.com/office/powerpoint/2010/main" val="368475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8e8b782381_0_1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8e8b782381_0_1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Spencer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Jesse</a:t>
            </a:r>
            <a:r>
              <a:rPr lang="en-US" baseline="0" dirty="0"/>
              <a:t> [If I stole this from someone, just let me know and I will return – just making sure all bases covered]</a:t>
            </a:r>
            <a:endParaRPr lang="en-US" dirty="0"/>
          </a:p>
          <a:p>
            <a:r>
              <a:rPr lang="en-US"/>
              <a:t>Peculiarities, missing data,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78804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Jesse</a:t>
            </a:r>
            <a:r>
              <a:rPr lang="en-US" baseline="0" dirty="0"/>
              <a:t> [If I stole this from someone, just let me know and I will return – just making sure all bases covered]</a:t>
            </a:r>
            <a:endParaRPr lang="en-US" dirty="0"/>
          </a:p>
          <a:p>
            <a:r>
              <a:rPr lang="en-US"/>
              <a:t>Peculiarities, missing data,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59883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Jesse</a:t>
            </a:r>
          </a:p>
          <a:p>
            <a:r>
              <a:rPr lang="en-US"/>
              <a:t>Peculiarities, missing data,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87333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8ea1cd33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8ea1cd33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Talk about difference between gross and land square feet</a:t>
            </a:r>
          </a:p>
          <a:p>
            <a:pPr marL="0" indent="0">
              <a:buNone/>
            </a:pPr>
            <a:r>
              <a:rPr lang="en-US"/>
              <a:t>Difficulty of recoding extensive number of building types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6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232714D-FD5F-0D0E-CE46-C7ACE166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400"/>
            <a:ext cx="9144000" cy="5615240"/>
          </a:xfrm>
          <a:prstGeom prst="rect">
            <a:avLst/>
          </a:prstGeom>
        </p:spPr>
      </p:pic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292508" y="1175046"/>
            <a:ext cx="3811897" cy="2161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bg1"/>
                </a:solidFill>
              </a:rPr>
              <a:t>ST625 </a:t>
            </a:r>
            <a:br>
              <a:rPr lang="en">
                <a:solidFill>
                  <a:schemeClr val="bg1"/>
                </a:solidFill>
              </a:rPr>
            </a:br>
            <a:r>
              <a:rPr lang="en">
                <a:solidFill>
                  <a:schemeClr val="bg1"/>
                </a:solidFill>
              </a:rPr>
              <a:t>NYC Property</a:t>
            </a:r>
            <a:br>
              <a:rPr lang="en">
                <a:solidFill>
                  <a:schemeClr val="bg1"/>
                </a:solidFill>
              </a:rPr>
            </a:br>
            <a:r>
              <a:rPr lang="en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292508" y="3550554"/>
            <a:ext cx="4107785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>
                <a:solidFill>
                  <a:schemeClr val="bg1"/>
                </a:solidFill>
              </a:rPr>
              <a:t>Anna, Jesse, Kirat, Mickey, Renata, Spencer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Variables: How to Factor in Location</a:t>
            </a:r>
            <a:endParaRPr lang="en-US"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433276" y="2409276"/>
            <a:ext cx="5000574" cy="847200"/>
            <a:chOff x="3433276" y="2409276"/>
            <a:chExt cx="5000574" cy="847200"/>
          </a:xfrm>
        </p:grpSpPr>
        <p:sp>
          <p:nvSpPr>
            <p:cNvPr id="256" name="Google Shape;256;p19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4288175" y="2639976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sym typeface="Fira Sans Extra Condensed Medium"/>
                </a:rPr>
                <a:t>Neighborhood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58" name="Google Shape;258;p19"/>
            <p:cNvSpPr txBox="1"/>
            <p:nvPr/>
          </p:nvSpPr>
          <p:spPr>
            <a:xfrm>
              <a:off x="6347050" y="2565426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en" sz="1800">
                  <a:latin typeface="Roboto"/>
                  <a:ea typeface="Roboto"/>
                </a:rPr>
                <a:t>Too many</a:t>
              </a:r>
            </a:p>
          </p:txBody>
        </p:sp>
      </p:grpSp>
      <p:grpSp>
        <p:nvGrpSpPr>
          <p:cNvPr id="259" name="Google Shape;259;p19"/>
          <p:cNvGrpSpPr/>
          <p:nvPr/>
        </p:nvGrpSpPr>
        <p:grpSpPr>
          <a:xfrm>
            <a:off x="3433276" y="3545638"/>
            <a:ext cx="5000574" cy="847200"/>
            <a:chOff x="3433276" y="3545638"/>
            <a:chExt cx="5000574" cy="847200"/>
          </a:xfrm>
        </p:grpSpPr>
        <p:sp>
          <p:nvSpPr>
            <p:cNvPr id="260" name="Google Shape;260;p19"/>
            <p:cNvSpPr/>
            <p:nvPr/>
          </p:nvSpPr>
          <p:spPr>
            <a:xfrm rot="-5400000">
              <a:off x="4121626" y="2857288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288175" y="3776338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sym typeface="Fira Sans Extra Condensed Medium"/>
                </a:rPr>
                <a:t>Borough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6347050" y="3701788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en" sz="1800">
                  <a:latin typeface="Roboto"/>
                  <a:ea typeface="Roboto"/>
                </a:rPr>
                <a:t>Simple categories</a:t>
              </a:r>
              <a:endParaRPr lang="en-US" sz="1800"/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3433276" y="1272915"/>
            <a:ext cx="5000574" cy="847200"/>
            <a:chOff x="3433276" y="1272915"/>
            <a:chExt cx="5000574" cy="847200"/>
          </a:xfrm>
        </p:grpSpPr>
        <p:sp>
          <p:nvSpPr>
            <p:cNvPr id="264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en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 Address, Zip Code</a:t>
              </a:r>
            </a:p>
          </p:txBody>
        </p:sp>
        <p:sp>
          <p:nvSpPr>
            <p:cNvPr id="266" name="Google Shape;266;p19"/>
            <p:cNvSpPr txBox="1"/>
            <p:nvPr/>
          </p:nvSpPr>
          <p:spPr>
            <a:xfrm>
              <a:off x="6347050" y="1429065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en" sz="1800">
                  <a:latin typeface="Roboto"/>
                  <a:ea typeface="Roboto"/>
                  <a:sym typeface="Roboto"/>
                </a:rPr>
                <a:t>Too granular</a:t>
              </a:r>
              <a:endParaRPr lang="en-US" sz="1800"/>
            </a:p>
          </p:txBody>
        </p:sp>
      </p:grpSp>
      <p:grpSp>
        <p:nvGrpSpPr>
          <p:cNvPr id="283" name="Google Shape;283;p19"/>
          <p:cNvGrpSpPr/>
          <p:nvPr/>
        </p:nvGrpSpPr>
        <p:grpSpPr>
          <a:xfrm>
            <a:off x="710275" y="1696445"/>
            <a:ext cx="2460575" cy="2272942"/>
            <a:chOff x="710275" y="1696445"/>
            <a:chExt cx="2460575" cy="2272942"/>
          </a:xfrm>
        </p:grpSpPr>
        <p:grpSp>
          <p:nvGrpSpPr>
            <p:cNvPr id="284" name="Google Shape;284;p19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285" name="Google Shape;285;p19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6" name="Google Shape;286;p19"/>
              <p:cNvCxnSpPr>
                <a:stCxn id="285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7" name="Google Shape;287;p19"/>
              <p:cNvCxnSpPr>
                <a:stCxn id="285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8" name="Google Shape;288;p19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289" name="Google Shape;289;p19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19"/>
              <p:cNvCxnSpPr>
                <a:stCxn id="289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91" name="Google Shape;291;p19"/>
              <p:cNvCxnSpPr>
                <a:stCxn id="289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2" name="Google Shape;292;p19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93" name="Google Shape;293;p19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710275" y="2181958"/>
              <a:ext cx="1301700" cy="1301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848097" y="2319958"/>
              <a:ext cx="1025700" cy="10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100" dirty="0">
                  <a:solidFill>
                    <a:schemeClr val="accent6"/>
                  </a:solidFill>
                  <a:latin typeface="Fira Sans Extra Condensed Medium"/>
                  <a:sym typeface="Fira Sans Extra Condensed Medium"/>
                </a:rPr>
                <a:t>Location</a:t>
              </a:r>
              <a:endParaRPr lang="en-US" sz="1100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2" name="Graphic 2" descr="Close with solid fill">
            <a:extLst>
              <a:ext uri="{FF2B5EF4-FFF2-40B4-BE49-F238E27FC236}">
                <a16:creationId xmlns:a16="http://schemas.microsoft.com/office/drawing/2014/main" id="{FE3E15D4-C5CD-3A8B-261A-3DA08F461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2995" y="1385680"/>
            <a:ext cx="525118" cy="525118"/>
          </a:xfrm>
          <a:prstGeom prst="rect">
            <a:avLst/>
          </a:prstGeom>
        </p:spPr>
      </p:pic>
      <p:pic>
        <p:nvPicPr>
          <p:cNvPr id="45" name="Graphic 2" descr="Close with solid fill">
            <a:extLst>
              <a:ext uri="{FF2B5EF4-FFF2-40B4-BE49-F238E27FC236}">
                <a16:creationId xmlns:a16="http://schemas.microsoft.com/office/drawing/2014/main" id="{48537E55-D5E9-BBC2-1F64-C57DA159D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2995" y="2570093"/>
            <a:ext cx="525118" cy="525118"/>
          </a:xfrm>
          <a:prstGeom prst="rect">
            <a:avLst/>
          </a:prstGeom>
        </p:spPr>
      </p:pic>
      <p:pic>
        <p:nvPicPr>
          <p:cNvPr id="3" name="Graphic 3" descr="Checkmark with solid fill">
            <a:extLst>
              <a:ext uri="{FF2B5EF4-FFF2-40B4-BE49-F238E27FC236}">
                <a16:creationId xmlns:a16="http://schemas.microsoft.com/office/drawing/2014/main" id="{F5A0DDEC-30D5-5585-2E5C-DDBB9149F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660000">
            <a:off x="3642070" y="3706033"/>
            <a:ext cx="483706" cy="52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41"/>
    </mc:Choice>
    <mc:Fallback xmlns="">
      <p:transition spd="slow" advTm="276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465724" y="37684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/>
              <a:t>Variables: The Boroughs of NYC</a:t>
            </a:r>
            <a:endParaRPr lang="en-US" dirty="0"/>
          </a:p>
        </p:txBody>
      </p:sp>
      <p:grpSp>
        <p:nvGrpSpPr>
          <p:cNvPr id="144" name="Google Shape;144;p16"/>
          <p:cNvGrpSpPr/>
          <p:nvPr/>
        </p:nvGrpSpPr>
        <p:grpSpPr>
          <a:xfrm>
            <a:off x="6950804" y="1457766"/>
            <a:ext cx="405932" cy="371991"/>
            <a:chOff x="7384751" y="4147984"/>
            <a:chExt cx="380012" cy="351274"/>
          </a:xfrm>
        </p:grpSpPr>
        <p:sp>
          <p:nvSpPr>
            <p:cNvPr id="145" name="Google Shape;145;p16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C18556C3-910D-B5F2-8827-D1B72E7A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" t="669" r="737" b="1624"/>
          <a:stretch/>
        </p:blipFill>
        <p:spPr>
          <a:xfrm>
            <a:off x="1051141" y="1428116"/>
            <a:ext cx="2934386" cy="2829842"/>
          </a:xfrm>
          <a:prstGeom prst="rect">
            <a:avLst/>
          </a:prstGeom>
          <a:ln>
            <a:noFill/>
          </a:ln>
        </p:spPr>
      </p:pic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A3A4CBC5-6529-413E-AF25-C6D6F5431BD0}"/>
              </a:ext>
            </a:extLst>
          </p:cNvPr>
          <p:cNvGraphicFramePr>
            <a:graphicFrameLocks/>
          </p:cNvGraphicFramePr>
          <p:nvPr/>
        </p:nvGraphicFramePr>
        <p:xfrm>
          <a:off x="4289375" y="1572066"/>
          <a:ext cx="4351706" cy="282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Title 1">
            <a:extLst>
              <a:ext uri="{FF2B5EF4-FFF2-40B4-BE49-F238E27FC236}">
                <a16:creationId xmlns:a16="http://schemas.microsoft.com/office/drawing/2014/main" id="{5D72B92B-F298-428C-9039-3D0D7C84FC60}"/>
              </a:ext>
            </a:extLst>
          </p:cNvPr>
          <p:cNvSpPr txBox="1">
            <a:spLocks/>
          </p:cNvSpPr>
          <p:nvPr/>
        </p:nvSpPr>
        <p:spPr>
          <a:xfrm>
            <a:off x="4817403" y="1249063"/>
            <a:ext cx="3321176" cy="388196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Fira Sans Extra Condensed Mediu" panose="020B0604020202020204" charset="0"/>
              </a:rPr>
              <a:t>Data Points by Borough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10"/>
    </mc:Choice>
    <mc:Fallback xmlns="">
      <p:transition spd="slow" advTm="233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1757F4-474C-6E65-4DF2-AA861C1A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7712"/>
            <a:ext cx="4770794" cy="4195788"/>
          </a:xfrm>
          <a:prstGeom prst="rect">
            <a:avLst/>
          </a:prstGeom>
        </p:spPr>
      </p:pic>
      <p:sp>
        <p:nvSpPr>
          <p:cNvPr id="6" name="Google Shape;294;p20">
            <a:extLst>
              <a:ext uri="{FF2B5EF4-FFF2-40B4-BE49-F238E27FC236}">
                <a16:creationId xmlns:a16="http://schemas.microsoft.com/office/drawing/2014/main" id="{3862FD80-0EB6-D941-589C-7FC38FD6152D}"/>
              </a:ext>
            </a:extLst>
          </p:cNvPr>
          <p:cNvSpPr txBox="1">
            <a:spLocks/>
          </p:cNvSpPr>
          <p:nvPr/>
        </p:nvSpPr>
        <p:spPr>
          <a:xfrm>
            <a:off x="457200" y="29585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Sale Price by Sale Month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EFED9F-4BE2-42CC-9969-38A5F3F58E4D}"/>
              </a:ext>
            </a:extLst>
          </p:cNvPr>
          <p:cNvGrpSpPr/>
          <p:nvPr/>
        </p:nvGrpSpPr>
        <p:grpSpPr>
          <a:xfrm>
            <a:off x="4770794" y="835246"/>
            <a:ext cx="4276846" cy="4194145"/>
            <a:chOff x="4867154" y="947712"/>
            <a:chExt cx="4276846" cy="41941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9A7666-EC08-7E4C-5FFC-033516597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7154" y="947712"/>
              <a:ext cx="4276846" cy="419414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EED4DF2-A37A-4BCF-B0F2-28EED4D93DD3}"/>
                </a:ext>
              </a:extLst>
            </p:cNvPr>
            <p:cNvSpPr/>
            <p:nvPr/>
          </p:nvSpPr>
          <p:spPr>
            <a:xfrm>
              <a:off x="6074834" y="4287519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9C8F3A-D32C-4CBC-A81D-19692EE04EE1}"/>
                </a:ext>
              </a:extLst>
            </p:cNvPr>
            <p:cNvSpPr/>
            <p:nvPr/>
          </p:nvSpPr>
          <p:spPr>
            <a:xfrm>
              <a:off x="6344074" y="4287519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F306B4-6F7A-4856-9401-1F00B0C495E8}"/>
                </a:ext>
              </a:extLst>
            </p:cNvPr>
            <p:cNvSpPr/>
            <p:nvPr/>
          </p:nvSpPr>
          <p:spPr>
            <a:xfrm>
              <a:off x="6613314" y="4287519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449AA8-467F-4E58-B713-B1AF98ED0C5B}"/>
                </a:ext>
              </a:extLst>
            </p:cNvPr>
            <p:cNvSpPr/>
            <p:nvPr/>
          </p:nvSpPr>
          <p:spPr>
            <a:xfrm>
              <a:off x="6882554" y="4287518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F111C3-889A-486E-B0E9-34FE2B4660B0}"/>
                </a:ext>
              </a:extLst>
            </p:cNvPr>
            <p:cNvSpPr/>
            <p:nvPr/>
          </p:nvSpPr>
          <p:spPr>
            <a:xfrm>
              <a:off x="7151794" y="4287517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108E5E-5B95-49D2-8DC4-6CFA04B9E336}"/>
                </a:ext>
              </a:extLst>
            </p:cNvPr>
            <p:cNvSpPr/>
            <p:nvPr/>
          </p:nvSpPr>
          <p:spPr>
            <a:xfrm>
              <a:off x="7436697" y="4287516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3B22D4-EF8B-45FE-8457-69A8D95A004E}"/>
                </a:ext>
              </a:extLst>
            </p:cNvPr>
            <p:cNvSpPr/>
            <p:nvPr/>
          </p:nvSpPr>
          <p:spPr>
            <a:xfrm>
              <a:off x="7705937" y="4287516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011973-095A-4DE5-83DE-14EDCB9B5D40}"/>
                </a:ext>
              </a:extLst>
            </p:cNvPr>
            <p:cNvSpPr/>
            <p:nvPr/>
          </p:nvSpPr>
          <p:spPr>
            <a:xfrm>
              <a:off x="7975177" y="4287515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678C93-C5AC-4104-9D78-C2AD6F3DB42D}"/>
                </a:ext>
              </a:extLst>
            </p:cNvPr>
            <p:cNvSpPr/>
            <p:nvPr/>
          </p:nvSpPr>
          <p:spPr>
            <a:xfrm>
              <a:off x="8228754" y="4287515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7D94E0-9D23-4406-BA38-11BDE0642C3E}"/>
                </a:ext>
              </a:extLst>
            </p:cNvPr>
            <p:cNvSpPr/>
            <p:nvPr/>
          </p:nvSpPr>
          <p:spPr>
            <a:xfrm>
              <a:off x="8513657" y="4287515"/>
              <a:ext cx="76200" cy="67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7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FA1E0-8E32-65DF-BC5F-C637E6F07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1" y="659909"/>
            <a:ext cx="4571998" cy="4483590"/>
          </a:xfrm>
          <a:prstGeom prst="rect">
            <a:avLst/>
          </a:prstGeom>
        </p:spPr>
      </p:pic>
      <p:sp>
        <p:nvSpPr>
          <p:cNvPr id="7" name="Google Shape;294;p20">
            <a:extLst>
              <a:ext uri="{FF2B5EF4-FFF2-40B4-BE49-F238E27FC236}">
                <a16:creationId xmlns:a16="http://schemas.microsoft.com/office/drawing/2014/main" id="{D80A5510-2995-2FBA-0949-47BE09F28A8F}"/>
              </a:ext>
            </a:extLst>
          </p:cNvPr>
          <p:cNvSpPr txBox="1">
            <a:spLocks/>
          </p:cNvSpPr>
          <p:nvPr/>
        </p:nvSpPr>
        <p:spPr>
          <a:xfrm>
            <a:off x="457200" y="28850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Sales by Gross Square Feet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7668F-7B02-B154-C477-03BE8F4DF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659909"/>
            <a:ext cx="4571999" cy="44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13C36C-4C97-3F3F-10E8-C835F229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47" y="819095"/>
            <a:ext cx="4912505" cy="4324405"/>
          </a:xfrm>
          <a:prstGeom prst="rect">
            <a:avLst/>
          </a:prstGeom>
        </p:spPr>
      </p:pic>
      <p:sp>
        <p:nvSpPr>
          <p:cNvPr id="4" name="Google Shape;294;p20">
            <a:extLst>
              <a:ext uri="{FF2B5EF4-FFF2-40B4-BE49-F238E27FC236}">
                <a16:creationId xmlns:a16="http://schemas.microsoft.com/office/drawing/2014/main" id="{5599A07D-7B97-1807-36DE-687DDFC63F76}"/>
              </a:ext>
            </a:extLst>
          </p:cNvPr>
          <p:cNvSpPr txBox="1">
            <a:spLocks/>
          </p:cNvSpPr>
          <p:nvPr/>
        </p:nvSpPr>
        <p:spPr>
          <a:xfrm>
            <a:off x="457200" y="28850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Sales by Total Units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C905B-5EC6-6A05-8CEE-144F1DD6A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162" y="770390"/>
            <a:ext cx="4409676" cy="43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2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9978E-FB33-05B2-5816-8316C88B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47" y="856527"/>
            <a:ext cx="4371505" cy="4286973"/>
          </a:xfrm>
          <a:prstGeom prst="rect">
            <a:avLst/>
          </a:prstGeom>
        </p:spPr>
      </p:pic>
      <p:sp>
        <p:nvSpPr>
          <p:cNvPr id="6" name="Google Shape;294;p20">
            <a:extLst>
              <a:ext uri="{FF2B5EF4-FFF2-40B4-BE49-F238E27FC236}">
                <a16:creationId xmlns:a16="http://schemas.microsoft.com/office/drawing/2014/main" id="{6B9334BD-E9BC-E6F9-5434-053558D9D036}"/>
              </a:ext>
            </a:extLst>
          </p:cNvPr>
          <p:cNvSpPr txBox="1">
            <a:spLocks/>
          </p:cNvSpPr>
          <p:nvPr/>
        </p:nvSpPr>
        <p:spPr>
          <a:xfrm>
            <a:off x="457200" y="28850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Sales by Borough</a:t>
            </a:r>
          </a:p>
        </p:txBody>
      </p:sp>
    </p:spTree>
    <p:extLst>
      <p:ext uri="{BB962C8B-B14F-4D97-AF65-F5344CB8AC3E}">
        <p14:creationId xmlns:p14="http://schemas.microsoft.com/office/powerpoint/2010/main" val="244100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C1E80D9-60F6-2EEB-A984-AFA3D3C9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250" y="1126939"/>
            <a:ext cx="3823464" cy="3691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E7045-600D-DA93-79B4-3843C6849008}"/>
              </a:ext>
            </a:extLst>
          </p:cNvPr>
          <p:cNvSpPr txBox="1"/>
          <p:nvPr/>
        </p:nvSpPr>
        <p:spPr>
          <a:xfrm>
            <a:off x="793465" y="2550331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Included: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(1) Gross Square Feet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(2) Total Units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Recoded Boroughs: </a:t>
            </a:r>
            <a:br>
              <a:rPr lang="en-US"/>
            </a:br>
            <a:r>
              <a:rPr lang="en-US"/>
              <a:t>(3) Bronx, (4) Brooklyn, (5) Staten Island, (6) Queens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(7) </a:t>
            </a:r>
            <a:r>
              <a:rPr lang="en-US" dirty="0"/>
              <a:t>Year Built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(8) </a:t>
            </a:r>
            <a:r>
              <a:rPr lang="en-US" dirty="0"/>
              <a:t>Sale price</a:t>
            </a:r>
            <a:endParaRPr lang="en-US"/>
          </a:p>
          <a:p>
            <a:endParaRPr lang="en-US">
              <a:latin typeface="Robot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374350-24C3-BEF0-D782-A20F84F9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</p:spPr>
        <p:txBody>
          <a:bodyPr/>
          <a:lstStyle/>
          <a:p>
            <a:pPr algn="l"/>
            <a:r>
              <a:rPr lang="en-US" sz="2800"/>
              <a:t>Methodology: Stepwise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D12FBA-89EB-FED1-F9CB-60F2406B48D7}"/>
              </a:ext>
            </a:extLst>
          </p:cNvPr>
          <p:cNvSpPr/>
          <p:nvPr/>
        </p:nvSpPr>
        <p:spPr>
          <a:xfrm>
            <a:off x="5823313" y="1222224"/>
            <a:ext cx="412405" cy="3043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31609C-9561-96D3-B179-CEC6E014F9DF}"/>
              </a:ext>
            </a:extLst>
          </p:cNvPr>
          <p:cNvSpPr/>
          <p:nvPr/>
        </p:nvSpPr>
        <p:spPr>
          <a:xfrm>
            <a:off x="5823313" y="3114854"/>
            <a:ext cx="412405" cy="3043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F3E8DC-6F22-1904-78E6-A89FC159EDF8}"/>
              </a:ext>
            </a:extLst>
          </p:cNvPr>
          <p:cNvSpPr/>
          <p:nvPr/>
        </p:nvSpPr>
        <p:spPr>
          <a:xfrm>
            <a:off x="7979838" y="4370145"/>
            <a:ext cx="291866" cy="251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5C7111-DB1B-EB1F-BF32-5ECC566E2F95}"/>
              </a:ext>
            </a:extLst>
          </p:cNvPr>
          <p:cNvSpPr/>
          <p:nvPr/>
        </p:nvSpPr>
        <p:spPr>
          <a:xfrm>
            <a:off x="7744804" y="2510639"/>
            <a:ext cx="507106" cy="221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B3289-76FA-4E4F-973A-D82981ACD7E4}"/>
              </a:ext>
            </a:extLst>
          </p:cNvPr>
          <p:cNvSpPr txBox="1"/>
          <p:nvPr/>
        </p:nvSpPr>
        <p:spPr>
          <a:xfrm>
            <a:off x="7091331" y="784325"/>
            <a:ext cx="181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= 9.02e^18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472AF5-E196-4294-B0C6-23A4D5C3B7A6}"/>
              </a:ext>
            </a:extLst>
          </p:cNvPr>
          <p:cNvSpPr txBox="1"/>
          <p:nvPr/>
        </p:nvSpPr>
        <p:spPr>
          <a:xfrm>
            <a:off x="892090" y="1126939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Roboto"/>
              </a:rPr>
              <a:t>Hypothesis: </a:t>
            </a:r>
          </a:p>
          <a:p>
            <a:r>
              <a:rPr lang="en-US">
                <a:latin typeface="Roboto"/>
              </a:rPr>
              <a:t>H0: </a:t>
            </a:r>
            <a:r>
              <a:rPr lang="en-US" dirty="0">
                <a:latin typeface="Roboto"/>
              </a:rPr>
              <a:t>B = 0</a:t>
            </a:r>
          </a:p>
          <a:p>
            <a:r>
              <a:rPr lang="en-US">
                <a:latin typeface="Roboto"/>
              </a:rPr>
              <a:t>Ha: B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≠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 0</a:t>
            </a:r>
            <a:endParaRPr lang="en-US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0864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23"/>
    </mc:Choice>
    <mc:Fallback xmlns="">
      <p:transition spd="slow" advTm="248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8539C6CA-5963-9DDC-BFC7-EE5A2D85D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9" r="-259"/>
          <a:stretch/>
        </p:blipFill>
        <p:spPr>
          <a:xfrm>
            <a:off x="4336056" y="1131016"/>
            <a:ext cx="3884517" cy="3726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E7045-600D-DA93-79B4-3843C6849008}"/>
              </a:ext>
            </a:extLst>
          </p:cNvPr>
          <p:cNvSpPr txBox="1"/>
          <p:nvPr/>
        </p:nvSpPr>
        <p:spPr>
          <a:xfrm>
            <a:off x="777562" y="1431743"/>
            <a:ext cx="327016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Roboto"/>
              </a:rPr>
              <a:t>Included:</a:t>
            </a:r>
          </a:p>
          <a:p>
            <a:pPr marL="285750" indent="-285750">
              <a:buChar char="•"/>
            </a:pPr>
            <a:r>
              <a:rPr lang="en-US">
                <a:latin typeface="Roboto"/>
              </a:rPr>
              <a:t>(1) Gross Square Feet</a:t>
            </a:r>
          </a:p>
          <a:p>
            <a:pPr marL="285750" indent="-285750">
              <a:buChar char="•"/>
            </a:pPr>
            <a:r>
              <a:rPr lang="en-US">
                <a:latin typeface="Roboto"/>
              </a:rPr>
              <a:t>(2) Total Units</a:t>
            </a:r>
          </a:p>
          <a:p>
            <a:pPr marL="285750" indent="-285750">
              <a:buChar char="•"/>
            </a:pPr>
            <a:r>
              <a:rPr lang="en-US">
                <a:latin typeface="Roboto"/>
              </a:rPr>
              <a:t>Recoded Boroughs: </a:t>
            </a:r>
            <a:br>
              <a:rPr lang="en-US">
                <a:latin typeface="Roboto"/>
              </a:rPr>
            </a:br>
            <a:r>
              <a:rPr lang="en-US">
                <a:latin typeface="Roboto"/>
              </a:rPr>
              <a:t>(3) Bronx, (4) Brooklyn, (5) Staten Island, (6) Queens</a:t>
            </a:r>
          </a:p>
          <a:p>
            <a:pPr marL="285750" indent="-285750">
              <a:buChar char="•"/>
            </a:pPr>
            <a:r>
              <a:rPr lang="en-US">
                <a:latin typeface="Roboto"/>
              </a:rPr>
              <a:t>(7) Sale Price</a:t>
            </a:r>
          </a:p>
          <a:p>
            <a:pPr marL="285750" indent="-285750">
              <a:buChar char="•"/>
            </a:pPr>
            <a:r>
              <a:rPr lang="en-US">
                <a:latin typeface="Roboto"/>
              </a:rPr>
              <a:t>(8) Year Built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374350-24C3-BEF0-D782-A20F84F9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</p:spPr>
        <p:txBody>
          <a:bodyPr/>
          <a:lstStyle/>
          <a:p>
            <a:pPr algn="l"/>
            <a:r>
              <a:rPr lang="en-US" sz="2800"/>
              <a:t>Methodology: Brute Force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D12FBA-89EB-FED1-F9CB-60F2406B48D7}"/>
              </a:ext>
            </a:extLst>
          </p:cNvPr>
          <p:cNvSpPr/>
          <p:nvPr/>
        </p:nvSpPr>
        <p:spPr>
          <a:xfrm>
            <a:off x="5860525" y="1222224"/>
            <a:ext cx="375193" cy="2964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31609C-9561-96D3-B179-CEC6E014F9DF}"/>
              </a:ext>
            </a:extLst>
          </p:cNvPr>
          <p:cNvSpPr/>
          <p:nvPr/>
        </p:nvSpPr>
        <p:spPr>
          <a:xfrm>
            <a:off x="5860525" y="3114854"/>
            <a:ext cx="375193" cy="288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F3E8DC-6F22-1904-78E6-A89FC159EDF8}"/>
              </a:ext>
            </a:extLst>
          </p:cNvPr>
          <p:cNvSpPr/>
          <p:nvPr/>
        </p:nvSpPr>
        <p:spPr>
          <a:xfrm>
            <a:off x="7935305" y="4362723"/>
            <a:ext cx="291866" cy="251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5C7111-DB1B-EB1F-BF32-5ECC566E2F95}"/>
              </a:ext>
            </a:extLst>
          </p:cNvPr>
          <p:cNvSpPr/>
          <p:nvPr/>
        </p:nvSpPr>
        <p:spPr>
          <a:xfrm>
            <a:off x="7744804" y="2510639"/>
            <a:ext cx="291866" cy="251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91A55A-AD28-0D2A-F3F6-8CC6819CE5A7}"/>
              </a:ext>
            </a:extLst>
          </p:cNvPr>
          <p:cNvSpPr/>
          <p:nvPr/>
        </p:nvSpPr>
        <p:spPr>
          <a:xfrm>
            <a:off x="7363805" y="2510639"/>
            <a:ext cx="291866" cy="251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65"/>
    </mc:Choice>
    <mc:Fallback xmlns="">
      <p:transition spd="slow" advTm="2146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E636-75D8-BD66-149A-8426986D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D7EBE-9655-E6B9-F56E-95B2B3A45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400">
                <a:solidFill>
                  <a:srgbClr val="00B050"/>
                </a:solidFill>
              </a:rPr>
              <a:t>Level 1 complexity:</a:t>
            </a:r>
            <a:r>
              <a:rPr lang="en-US" sz="1400"/>
              <a:t> Sales Price = f(</a:t>
            </a:r>
            <a:r>
              <a:rPr lang="en-US" sz="1400" i="1">
                <a:solidFill>
                  <a:schemeClr val="accent4">
                    <a:lumMod val="75000"/>
                  </a:schemeClr>
                </a:solidFill>
              </a:rPr>
              <a:t>Gross Square Feet, Total Units, Bronx, Brooklyn, Staten Island, Queens, Year Built</a:t>
            </a:r>
            <a:r>
              <a:rPr lang="en-US" sz="1400"/>
              <a:t>)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100"/>
          </a:p>
          <a:p>
            <a:pPr marL="114300" indent="0">
              <a:lnSpc>
                <a:spcPct val="114999"/>
              </a:lnSpc>
              <a:buNone/>
            </a:pPr>
            <a:r>
              <a:rPr lang="en-US" sz="1100"/>
              <a:t>R</a:t>
            </a:r>
            <a:r>
              <a:rPr lang="en-US" sz="1100" baseline="-25000"/>
              <a:t>a</a:t>
            </a:r>
            <a:r>
              <a:rPr lang="en-US" sz="1100" baseline="30000"/>
              <a:t>2</a:t>
            </a:r>
            <a:r>
              <a:rPr lang="en-US" sz="1100"/>
              <a:t> = ~15%, overall  p-value &lt; 0.001, all variable p-values but Year Built &lt; 0.001*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100"/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rgbClr val="00B050"/>
                </a:solidFill>
              </a:rPr>
              <a:t>Level 2 complexity:</a:t>
            </a:r>
            <a:r>
              <a:rPr lang="en-US" sz="1400"/>
              <a:t> Sales Price = f(Gross Square Feet, Total Units, Bronx, Brooklyn, Staten Island, Queens, Year Built,</a:t>
            </a:r>
            <a:r>
              <a:rPr lang="en-US" sz="1400" b="1"/>
              <a:t> </a:t>
            </a:r>
            <a:r>
              <a:rPr lang="en-US" sz="1400" i="1">
                <a:solidFill>
                  <a:schemeClr val="accent5"/>
                </a:solidFill>
              </a:rPr>
              <a:t>Gross Square Feet x Total Units</a:t>
            </a:r>
            <a:r>
              <a:rPr lang="en-US" sz="1400"/>
              <a:t>)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100"/>
          </a:p>
          <a:p>
            <a:pPr marL="114300" indent="0">
              <a:lnSpc>
                <a:spcPct val="114999"/>
              </a:lnSpc>
              <a:buNone/>
            </a:pPr>
            <a:r>
              <a:rPr lang="en-US" sz="1100"/>
              <a:t>R</a:t>
            </a:r>
            <a:r>
              <a:rPr lang="en-US" sz="1100" baseline="-25000"/>
              <a:t>a</a:t>
            </a:r>
            <a:r>
              <a:rPr lang="en-US" sz="1100" baseline="30000"/>
              <a:t>2 </a:t>
            </a:r>
            <a:r>
              <a:rPr lang="en-US" sz="1100"/>
              <a:t>= ~17%, overall p-value &lt; 0.001, interaction term p-value &lt; 0.001 (lower orders kept by default)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100"/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rgbClr val="00B050"/>
                </a:solidFill>
              </a:rPr>
              <a:t>Level 3 complexity:</a:t>
            </a:r>
            <a:r>
              <a:rPr lang="en-US" sz="1400"/>
              <a:t> Sales Price = f(Gross Square Feet, Total Units, Bronx, Brooklyn, Staten Island, Queens, Sale Price, Year Built,</a:t>
            </a:r>
            <a:r>
              <a:rPr lang="en-US" sz="1400" b="1"/>
              <a:t> </a:t>
            </a:r>
            <a:r>
              <a:rPr lang="en-US" sz="1400"/>
              <a:t>Gross Square Feet x Total Units, </a:t>
            </a:r>
            <a:r>
              <a:rPr lang="en-US" sz="1400" i="1">
                <a:solidFill>
                  <a:schemeClr val="accent2">
                    <a:lumMod val="75000"/>
                  </a:schemeClr>
                </a:solidFill>
              </a:rPr>
              <a:t>Bronx x Total Units, Brooklyn X Total Units, Staten Island x Total Units, Queens x Total Units</a:t>
            </a:r>
            <a:r>
              <a:rPr lang="en-US" sz="1400"/>
              <a:t>)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050"/>
          </a:p>
          <a:p>
            <a:pPr marL="114300" indent="0">
              <a:lnSpc>
                <a:spcPct val="114999"/>
              </a:lnSpc>
              <a:buNone/>
            </a:pPr>
            <a:r>
              <a:rPr lang="en-US" sz="1050"/>
              <a:t>R</a:t>
            </a:r>
            <a:r>
              <a:rPr lang="en-US" sz="1050" baseline="-25000"/>
              <a:t>a</a:t>
            </a:r>
            <a:r>
              <a:rPr lang="en-US" sz="1050" baseline="30000"/>
              <a:t>2</a:t>
            </a:r>
            <a:r>
              <a:rPr lang="en-US" sz="1050"/>
              <a:t> = 21.39%, overall F p-value &lt; 0.001, all new interaction term p-values &lt; 0.001 (lower orders kept by default)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5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"/>
    </mc:Choice>
    <mc:Fallback xmlns="">
      <p:transition spd="slow" advTm="101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5942D468-70B4-B866-CFF9-6C822A368A9C}"/>
              </a:ext>
            </a:extLst>
          </p:cNvPr>
          <p:cNvSpPr txBox="1"/>
          <p:nvPr/>
        </p:nvSpPr>
        <p:spPr>
          <a:xfrm>
            <a:off x="5017518" y="2147447"/>
            <a:ext cx="3510362" cy="1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 dirty="0">
                <a:solidFill>
                  <a:schemeClr val="tx1"/>
                </a:solidFill>
              </a:rPr>
              <a:t>Logically an important part of property evaluation (Maybe not though…)</a:t>
            </a:r>
          </a:p>
          <a:p>
            <a:pPr algn="ctr"/>
            <a:endParaRPr lang="en" b="1" dirty="0">
              <a:solidFill>
                <a:schemeClr val="tx1"/>
              </a:solidFill>
            </a:endParaRPr>
          </a:p>
          <a:p>
            <a:pPr algn="ctr"/>
            <a:r>
              <a:rPr lang="en" b="1" dirty="0">
                <a:solidFill>
                  <a:schemeClr val="tx1"/>
                </a:solidFill>
              </a:rPr>
              <a:t>What other factors could be explaining this?</a:t>
            </a:r>
          </a:p>
          <a:p>
            <a:pPr algn="ctr"/>
            <a:endParaRPr lang="en" b="1" dirty="0">
              <a:solidFill>
                <a:schemeClr val="tx1"/>
              </a:solidFill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21D25A3-9346-DFE5-DCEF-97C26A27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12" y="1524549"/>
            <a:ext cx="4247434" cy="2698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3EF76C-1347-14CB-DAA5-8E1E5708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</p:spPr>
        <p:txBody>
          <a:bodyPr/>
          <a:lstStyle/>
          <a:p>
            <a:r>
              <a:rPr lang="en-US" dirty="0"/>
              <a:t>Including “Years Built”</a:t>
            </a:r>
          </a:p>
        </p:txBody>
      </p:sp>
    </p:spTree>
    <p:extLst>
      <p:ext uri="{BB962C8B-B14F-4D97-AF65-F5344CB8AC3E}">
        <p14:creationId xmlns:p14="http://schemas.microsoft.com/office/powerpoint/2010/main" val="10178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64EE7-3A5F-472C-AE6B-63357658B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" r="718"/>
          <a:stretch/>
        </p:blipFill>
        <p:spPr>
          <a:xfrm>
            <a:off x="-790222" y="0"/>
            <a:ext cx="105494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48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617266DC-FFA3-0398-2D69-00652237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62" y="0"/>
            <a:ext cx="5834875" cy="51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ABD6E6DF-6189-A398-4AEE-62D27519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502" y="667253"/>
            <a:ext cx="5084996" cy="4476247"/>
          </a:xfrm>
          <a:prstGeom prst="rect">
            <a:avLst/>
          </a:prstGeom>
        </p:spPr>
      </p:pic>
      <p:sp>
        <p:nvSpPr>
          <p:cNvPr id="3" name="Google Shape;294;p20">
            <a:extLst>
              <a:ext uri="{FF2B5EF4-FFF2-40B4-BE49-F238E27FC236}">
                <a16:creationId xmlns:a16="http://schemas.microsoft.com/office/drawing/2014/main" id="{4FF43513-1EAE-A801-9D2C-1AC78ABFB5FC}"/>
              </a:ext>
            </a:extLst>
          </p:cNvPr>
          <p:cNvSpPr txBox="1">
            <a:spLocks/>
          </p:cNvSpPr>
          <p:nvPr/>
        </p:nvSpPr>
        <p:spPr>
          <a:xfrm>
            <a:off x="457200" y="29585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Data-based 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186802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ABD6E6DF-6189-A398-4AEE-62D27519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502" y="667253"/>
            <a:ext cx="5084996" cy="4476247"/>
          </a:xfrm>
          <a:prstGeom prst="rect">
            <a:avLst/>
          </a:prstGeom>
        </p:spPr>
      </p:pic>
      <p:sp>
        <p:nvSpPr>
          <p:cNvPr id="3" name="Google Shape;294;p20">
            <a:extLst>
              <a:ext uri="{FF2B5EF4-FFF2-40B4-BE49-F238E27FC236}">
                <a16:creationId xmlns:a16="http://schemas.microsoft.com/office/drawing/2014/main" id="{4FF43513-1EAE-A801-9D2C-1AC78ABFB5FC}"/>
              </a:ext>
            </a:extLst>
          </p:cNvPr>
          <p:cNvSpPr txBox="1">
            <a:spLocks/>
          </p:cNvSpPr>
          <p:nvPr/>
        </p:nvSpPr>
        <p:spPr>
          <a:xfrm>
            <a:off x="457200" y="29585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Data-based Multicollinearity</a:t>
            </a: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DE624418-B737-C483-B12F-FE16E535097B}"/>
              </a:ext>
            </a:extLst>
          </p:cNvPr>
          <p:cNvSpPr/>
          <p:nvPr/>
        </p:nvSpPr>
        <p:spPr>
          <a:xfrm>
            <a:off x="6166625" y="3872882"/>
            <a:ext cx="635620" cy="535259"/>
          </a:xfrm>
          <a:prstGeom prst="donut">
            <a:avLst>
              <a:gd name="adj" fmla="val 77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DFA30A46-96CD-982F-D2FF-17EDED3ED29C}"/>
              </a:ext>
            </a:extLst>
          </p:cNvPr>
          <p:cNvSpPr/>
          <p:nvPr/>
        </p:nvSpPr>
        <p:spPr>
          <a:xfrm>
            <a:off x="5694557" y="4293184"/>
            <a:ext cx="635620" cy="535259"/>
          </a:xfrm>
          <a:prstGeom prst="donut">
            <a:avLst>
              <a:gd name="adj" fmla="val 77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971AA-8397-41F1-93C5-056634C8FF86}"/>
              </a:ext>
            </a:extLst>
          </p:cNvPr>
          <p:cNvSpPr txBox="1"/>
          <p:nvPr/>
        </p:nvSpPr>
        <p:spPr>
          <a:xfrm>
            <a:off x="6590371" y="3317850"/>
            <a:ext cx="2553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Strong Positive Correlation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Between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Total Units &amp; </a:t>
            </a:r>
            <a:r>
              <a:rPr lang="en-US" b="1" dirty="0" err="1">
                <a:solidFill>
                  <a:srgbClr val="FF0000"/>
                </a:solidFill>
              </a:rPr>
              <a:t>Gross.Sq.Ft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1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350E6D3-A014-40F9-BBD5-4E394FBB2317}"/>
              </a:ext>
            </a:extLst>
          </p:cNvPr>
          <p:cNvGrpSpPr/>
          <p:nvPr/>
        </p:nvGrpSpPr>
        <p:grpSpPr>
          <a:xfrm>
            <a:off x="239115" y="711611"/>
            <a:ext cx="3203331" cy="1703969"/>
            <a:chOff x="239116" y="671064"/>
            <a:chExt cx="2684462" cy="13171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46848A-8C83-9750-FC2D-DDE6321AD3CC}"/>
                </a:ext>
              </a:extLst>
            </p:cNvPr>
            <p:cNvSpPr txBox="1"/>
            <p:nvPr/>
          </p:nvSpPr>
          <p:spPr>
            <a:xfrm>
              <a:off x="1251257" y="671064"/>
              <a:ext cx="7248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x7x1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586557-3A36-61E1-86DA-D6BE846FA416}"/>
                </a:ext>
              </a:extLst>
            </p:cNvPr>
            <p:cNvSpPr txBox="1"/>
            <p:nvPr/>
          </p:nvSpPr>
          <p:spPr>
            <a:xfrm>
              <a:off x="239116" y="1734276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Total Units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D10949-8B47-3E69-431A-3C838D53155B}"/>
                </a:ext>
              </a:extLst>
            </p:cNvPr>
            <p:cNvSpPr txBox="1"/>
            <p:nvPr/>
          </p:nvSpPr>
          <p:spPr>
            <a:xfrm>
              <a:off x="847145" y="919985"/>
              <a:ext cx="15940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Gross Square Feet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DB7FEF-A1EE-78C6-AD0E-7A0F1624E866}"/>
                </a:ext>
              </a:extLst>
            </p:cNvPr>
            <p:cNvSpPr txBox="1"/>
            <p:nvPr/>
          </p:nvSpPr>
          <p:spPr>
            <a:xfrm>
              <a:off x="2006584" y="1734276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Sale Price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31C704-4D43-4E51-E737-0B11E23739E6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697613" y="1205167"/>
              <a:ext cx="820911" cy="5291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C01945C-8F2E-8D15-C646-19115BF6D354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1156110" y="1861234"/>
              <a:ext cx="850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7FF8AB0-0491-5D0F-141A-B39BF283F3D6}"/>
                </a:ext>
              </a:extLst>
            </p:cNvPr>
            <p:cNvCxnSpPr>
              <a:cxnSpLocks/>
            </p:cNvCxnSpPr>
            <p:nvPr/>
          </p:nvCxnSpPr>
          <p:spPr>
            <a:xfrm>
              <a:off x="1644168" y="1215804"/>
              <a:ext cx="663836" cy="4922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8B938A4-DDDA-4EA5-B968-2059F5CFF4FB}"/>
              </a:ext>
            </a:extLst>
          </p:cNvPr>
          <p:cNvGrpSpPr/>
          <p:nvPr/>
        </p:nvGrpSpPr>
        <p:grpSpPr>
          <a:xfrm>
            <a:off x="239115" y="3172458"/>
            <a:ext cx="2855393" cy="1687123"/>
            <a:chOff x="239116" y="3443785"/>
            <a:chExt cx="2660572" cy="14157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4DC9EF-BD3A-1D60-A46C-4A2814372D55}"/>
                </a:ext>
              </a:extLst>
            </p:cNvPr>
            <p:cNvSpPr txBox="1"/>
            <p:nvPr/>
          </p:nvSpPr>
          <p:spPr>
            <a:xfrm>
              <a:off x="1229912" y="3443785"/>
              <a:ext cx="7248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050" b="1">
                  <a:solidFill>
                    <a:schemeClr val="tx1"/>
                  </a:solidFill>
                </a:defRPr>
              </a:lvl1pPr>
            </a:lstStyle>
            <a:p>
              <a:r>
                <a:rPr lang="en-US" dirty="0"/>
                <a:t>x4x2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5C6D6B-EC6C-3C2B-ED09-C48DFD8B0C31}"/>
                </a:ext>
              </a:extLst>
            </p:cNvPr>
            <p:cNvSpPr txBox="1"/>
            <p:nvPr/>
          </p:nvSpPr>
          <p:spPr>
            <a:xfrm>
              <a:off x="1982694" y="4605664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Sale Price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6F5D2D-DD24-D354-51B8-66A392B70B50}"/>
                </a:ext>
              </a:extLst>
            </p:cNvPr>
            <p:cNvSpPr txBox="1"/>
            <p:nvPr/>
          </p:nvSpPr>
          <p:spPr>
            <a:xfrm>
              <a:off x="1156110" y="3684417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Total Units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5EC0BE-0E39-DE4B-36A8-FAD0D2C0EAA2}"/>
                </a:ext>
              </a:extLst>
            </p:cNvPr>
            <p:cNvSpPr txBox="1"/>
            <p:nvPr/>
          </p:nvSpPr>
          <p:spPr>
            <a:xfrm>
              <a:off x="239116" y="4605664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Brooklyn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7749241-CE80-B46E-AD2D-BEB91F964FA9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697613" y="4001812"/>
              <a:ext cx="820911" cy="6038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C3553D2-C0EB-BC42-88EC-9304C7A017C8}"/>
                </a:ext>
              </a:extLst>
            </p:cNvPr>
            <p:cNvCxnSpPr>
              <a:cxnSpLocks/>
              <a:stCxn id="19" idx="3"/>
              <a:endCxn id="12" idx="1"/>
            </p:cNvCxnSpPr>
            <p:nvPr/>
          </p:nvCxnSpPr>
          <p:spPr>
            <a:xfrm>
              <a:off x="1156110" y="4732622"/>
              <a:ext cx="8265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0CDF1E1-2890-F412-6D16-CB482C1EDF96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1613671" y="3991878"/>
              <a:ext cx="827520" cy="6137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918E097-6D28-4A5D-BD6C-C02360A8BE99}"/>
              </a:ext>
            </a:extLst>
          </p:cNvPr>
          <p:cNvGrpSpPr/>
          <p:nvPr/>
        </p:nvGrpSpPr>
        <p:grpSpPr>
          <a:xfrm>
            <a:off x="5774532" y="712405"/>
            <a:ext cx="3130353" cy="1703174"/>
            <a:chOff x="6002656" y="648194"/>
            <a:chExt cx="2902229" cy="1339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F8086F-163A-5CBD-EFC6-C86165D76B8C}"/>
                </a:ext>
              </a:extLst>
            </p:cNvPr>
            <p:cNvSpPr txBox="1"/>
            <p:nvPr/>
          </p:nvSpPr>
          <p:spPr>
            <a:xfrm>
              <a:off x="7091356" y="648194"/>
              <a:ext cx="7248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050" b="1">
                  <a:solidFill>
                    <a:schemeClr val="tx1"/>
                  </a:solidFill>
                </a:defRPr>
              </a:lvl1pPr>
            </a:lstStyle>
            <a:p>
              <a:r>
                <a:rPr lang="en-US" dirty="0"/>
                <a:t>x9x5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7893E-C955-E2B7-F5AD-E32105234E37}"/>
                </a:ext>
              </a:extLst>
            </p:cNvPr>
            <p:cNvSpPr txBox="1"/>
            <p:nvPr/>
          </p:nvSpPr>
          <p:spPr>
            <a:xfrm>
              <a:off x="7987891" y="1734276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Sale Price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618FA7-C3A6-74BF-8BC7-DCD4517D9219}"/>
                </a:ext>
              </a:extLst>
            </p:cNvPr>
            <p:cNvSpPr txBox="1"/>
            <p:nvPr/>
          </p:nvSpPr>
          <p:spPr>
            <a:xfrm>
              <a:off x="6002656" y="1734276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Bronx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D16C30-6960-9C5B-28EB-C6F9B0B59E65}"/>
                </a:ext>
              </a:extLst>
            </p:cNvPr>
            <p:cNvSpPr txBox="1"/>
            <p:nvPr/>
          </p:nvSpPr>
          <p:spPr>
            <a:xfrm>
              <a:off x="7041334" y="919985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Total Units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A82B272-7E92-5F3B-22E4-5BC463AC6484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6461153" y="1225857"/>
              <a:ext cx="888276" cy="5084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74C68E-0043-FA9E-7A62-DF3B476D6EC3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>
              <a:off x="6919650" y="1861234"/>
              <a:ext cx="10682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662A61-0834-BBB2-7B59-76C628B69AB3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7499830" y="1226583"/>
              <a:ext cx="946558" cy="5076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0C1E0B-DEA7-4350-9EB2-F96BE8E743AC}"/>
              </a:ext>
            </a:extLst>
          </p:cNvPr>
          <p:cNvGrpSpPr/>
          <p:nvPr/>
        </p:nvGrpSpPr>
        <p:grpSpPr>
          <a:xfrm>
            <a:off x="3185616" y="2003749"/>
            <a:ext cx="2891955" cy="1716695"/>
            <a:chOff x="3230124" y="2422937"/>
            <a:chExt cx="2683752" cy="12491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8EED88-16A4-E1BF-3830-675949B1E139}"/>
                </a:ext>
              </a:extLst>
            </p:cNvPr>
            <p:cNvSpPr txBox="1"/>
            <p:nvPr/>
          </p:nvSpPr>
          <p:spPr>
            <a:xfrm>
              <a:off x="4200984" y="2422937"/>
              <a:ext cx="7248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x14x15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DEEEB4-139D-966C-2C6D-79DD95EB70A7}"/>
                </a:ext>
              </a:extLst>
            </p:cNvPr>
            <p:cNvSpPr txBox="1"/>
            <p:nvPr/>
          </p:nvSpPr>
          <p:spPr>
            <a:xfrm>
              <a:off x="4996882" y="3418140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Sale Price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48904C-168A-16A5-7568-69D0209D7503}"/>
                </a:ext>
              </a:extLst>
            </p:cNvPr>
            <p:cNvSpPr txBox="1"/>
            <p:nvPr/>
          </p:nvSpPr>
          <p:spPr>
            <a:xfrm>
              <a:off x="3230124" y="3418140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Queens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A2F07B-4AF9-9925-0AA4-5D42C14857AC}"/>
                </a:ext>
              </a:extLst>
            </p:cNvPr>
            <p:cNvSpPr txBox="1"/>
            <p:nvPr/>
          </p:nvSpPr>
          <p:spPr>
            <a:xfrm>
              <a:off x="4113502" y="2627714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Total Units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D9CD8A7-5F79-7185-B25B-CC419D055BF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3688621" y="2881630"/>
              <a:ext cx="766023" cy="536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103617B-9709-0F36-2D0B-E78408CC247A}"/>
                </a:ext>
              </a:extLst>
            </p:cNvPr>
            <p:cNvCxnSpPr>
              <a:cxnSpLocks/>
              <a:stCxn id="20" idx="3"/>
              <a:endCxn id="15" idx="1"/>
            </p:cNvCxnSpPr>
            <p:nvPr/>
          </p:nvCxnSpPr>
          <p:spPr>
            <a:xfrm>
              <a:off x="4147118" y="3545098"/>
              <a:ext cx="8497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EC3255B-CAB9-0124-389E-25CFD97AE6CE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588806" y="2881630"/>
              <a:ext cx="866573" cy="536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87AF945-330E-42B7-BF7D-3A04A2E4161F}"/>
              </a:ext>
            </a:extLst>
          </p:cNvPr>
          <p:cNvGrpSpPr/>
          <p:nvPr/>
        </p:nvGrpSpPr>
        <p:grpSpPr>
          <a:xfrm>
            <a:off x="6077572" y="3100394"/>
            <a:ext cx="2827314" cy="1926359"/>
            <a:chOff x="6244312" y="3453270"/>
            <a:chExt cx="2660573" cy="14063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5601B1-7A4D-8DCD-4160-CB03755091F7}"/>
                </a:ext>
              </a:extLst>
            </p:cNvPr>
            <p:cNvSpPr txBox="1"/>
            <p:nvPr/>
          </p:nvSpPr>
          <p:spPr>
            <a:xfrm>
              <a:off x="7161306" y="3453270"/>
              <a:ext cx="7248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x11x6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798E81-8444-665E-778A-5A987972AD7E}"/>
                </a:ext>
              </a:extLst>
            </p:cNvPr>
            <p:cNvSpPr txBox="1"/>
            <p:nvPr/>
          </p:nvSpPr>
          <p:spPr>
            <a:xfrm>
              <a:off x="7987891" y="4605664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Sale Price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1D0C90-70F7-CDBD-AB23-6771346B4413}"/>
                </a:ext>
              </a:extLst>
            </p:cNvPr>
            <p:cNvSpPr txBox="1"/>
            <p:nvPr/>
          </p:nvSpPr>
          <p:spPr>
            <a:xfrm>
              <a:off x="7070896" y="3684417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Total Units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98F759-4EAF-A601-80E9-D4D101A956CA}"/>
                </a:ext>
              </a:extLst>
            </p:cNvPr>
            <p:cNvSpPr txBox="1"/>
            <p:nvPr/>
          </p:nvSpPr>
          <p:spPr>
            <a:xfrm>
              <a:off x="6244312" y="4602620"/>
              <a:ext cx="916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Staten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FE31D19-20A8-5505-65C2-1420899A06E8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702809" y="4001812"/>
              <a:ext cx="736174" cy="6008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D5C2EA5-625A-27D2-953A-A76785CF6000}"/>
                </a:ext>
              </a:extLst>
            </p:cNvPr>
            <p:cNvCxnSpPr>
              <a:cxnSpLocks/>
              <a:stCxn id="23" idx="3"/>
              <a:endCxn id="13" idx="1"/>
            </p:cNvCxnSpPr>
            <p:nvPr/>
          </p:nvCxnSpPr>
          <p:spPr>
            <a:xfrm>
              <a:off x="7161306" y="4729578"/>
              <a:ext cx="826585" cy="30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54CF97A-61B3-34DA-91BF-7828E65AD9E9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7574598" y="4007590"/>
              <a:ext cx="871790" cy="5980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5" name="Google Shape;294;p20">
            <a:extLst>
              <a:ext uri="{FF2B5EF4-FFF2-40B4-BE49-F238E27FC236}">
                <a16:creationId xmlns:a16="http://schemas.microsoft.com/office/drawing/2014/main" id="{546BE2D7-D573-4BF5-9473-5F9B3CA685D1}"/>
              </a:ext>
            </a:extLst>
          </p:cNvPr>
          <p:cNvSpPr txBox="1">
            <a:spLocks/>
          </p:cNvSpPr>
          <p:nvPr/>
        </p:nvSpPr>
        <p:spPr>
          <a:xfrm>
            <a:off x="457200" y="29585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Mediation Models</a:t>
            </a:r>
          </a:p>
        </p:txBody>
      </p:sp>
    </p:spTree>
    <p:extLst>
      <p:ext uri="{BB962C8B-B14F-4D97-AF65-F5344CB8AC3E}">
        <p14:creationId xmlns:p14="http://schemas.microsoft.com/office/powerpoint/2010/main" val="2095499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9FD01-D429-2974-A688-43B5E251561D}"/>
              </a:ext>
            </a:extLst>
          </p:cNvPr>
          <p:cNvSpPr txBox="1"/>
          <p:nvPr/>
        </p:nvSpPr>
        <p:spPr>
          <a:xfrm>
            <a:off x="1935358" y="482553"/>
            <a:ext cx="5273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9 Point Check List for Final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F9B37-4568-2009-CC2B-B0890202A956}"/>
              </a:ext>
            </a:extLst>
          </p:cNvPr>
          <p:cNvSpPr txBox="1"/>
          <p:nvPr/>
        </p:nvSpPr>
        <p:spPr>
          <a:xfrm>
            <a:off x="653969" y="1035934"/>
            <a:ext cx="3356659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/>
              <a:t>High R2, Adjusted R2 (1)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Small MSE (2)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Overall F-Test (3)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Individual T-test (4)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Good Residuals (5)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Logical (6)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Compact Interval (7)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Low Press(High R2 Jack) (8)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No Multicollinearity-VIF&lt;10 (9)</a:t>
            </a:r>
          </a:p>
        </p:txBody>
      </p:sp>
    </p:spTree>
    <p:extLst>
      <p:ext uri="{BB962C8B-B14F-4D97-AF65-F5344CB8AC3E}">
        <p14:creationId xmlns:p14="http://schemas.microsoft.com/office/powerpoint/2010/main" val="3249679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CAD9718-7937-D730-AA7E-EC96FF81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406"/>
            <a:ext cx="9144000" cy="40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5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DA37855A-9696-DE68-5CB3-7335D41D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83"/>
            <a:ext cx="9144000" cy="4553133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D01B66F5-6E4D-E95F-73CC-E4C6785EFD68}"/>
              </a:ext>
            </a:extLst>
          </p:cNvPr>
          <p:cNvSpPr/>
          <p:nvPr/>
        </p:nvSpPr>
        <p:spPr>
          <a:xfrm>
            <a:off x="3987209" y="4082902"/>
            <a:ext cx="1541721" cy="29771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AE2C7-8E34-C7B0-66C8-D79A3699BEFA}"/>
              </a:ext>
            </a:extLst>
          </p:cNvPr>
          <p:cNvSpPr txBox="1"/>
          <p:nvPr/>
        </p:nvSpPr>
        <p:spPr>
          <a:xfrm>
            <a:off x="5528930" y="4093534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208812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9FD01-D429-2974-A688-43B5E251561D}"/>
              </a:ext>
            </a:extLst>
          </p:cNvPr>
          <p:cNvSpPr txBox="1"/>
          <p:nvPr/>
        </p:nvSpPr>
        <p:spPr>
          <a:xfrm>
            <a:off x="1935358" y="482553"/>
            <a:ext cx="5273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9 Point Check List for Final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F9B37-4568-2009-CC2B-B0890202A956}"/>
              </a:ext>
            </a:extLst>
          </p:cNvPr>
          <p:cNvSpPr txBox="1"/>
          <p:nvPr/>
        </p:nvSpPr>
        <p:spPr>
          <a:xfrm>
            <a:off x="653969" y="1035934"/>
            <a:ext cx="3356659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/>
              <a:t>High R2, Adjusted R2 (1)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Small MSE (2)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Overall F-Test (3)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Individual T-test (4)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Good Residuals (5)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Logical (6)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Compact Interval (7)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Low Press(High R2 Jack) (8)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No Multicollinearity-VIF&lt;10 (9)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EF93B-6D62-03C7-E9B4-6062FA6CB328}"/>
              </a:ext>
            </a:extLst>
          </p:cNvPr>
          <p:cNvSpPr txBox="1"/>
          <p:nvPr/>
        </p:nvSpPr>
        <p:spPr>
          <a:xfrm>
            <a:off x="4571999" y="1035934"/>
            <a:ext cx="4221127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Highest Adjusted R2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Small MSE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Good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Logical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Not So Compacted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Press(Unknown for the moment)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 Multicollinearity-UIF&lt;10 (9)</a:t>
            </a:r>
          </a:p>
        </p:txBody>
      </p:sp>
    </p:spTree>
    <p:extLst>
      <p:ext uri="{BB962C8B-B14F-4D97-AF65-F5344CB8AC3E}">
        <p14:creationId xmlns:p14="http://schemas.microsoft.com/office/powerpoint/2010/main" val="291117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9FD01-D429-2974-A688-43B5E251561D}"/>
              </a:ext>
            </a:extLst>
          </p:cNvPr>
          <p:cNvSpPr txBox="1"/>
          <p:nvPr/>
        </p:nvSpPr>
        <p:spPr>
          <a:xfrm>
            <a:off x="1935358" y="482553"/>
            <a:ext cx="5273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9 Point Check List for Final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F9B37-4568-2009-CC2B-B0890202A956}"/>
              </a:ext>
            </a:extLst>
          </p:cNvPr>
          <p:cNvSpPr txBox="1"/>
          <p:nvPr/>
        </p:nvSpPr>
        <p:spPr>
          <a:xfrm>
            <a:off x="653969" y="1035934"/>
            <a:ext cx="3356659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/>
              <a:t>High R2, Adjusted R2 (1)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Small MSE (2)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Overall F-Test (3)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Individual T-test (4)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Good Residuals (5)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Logical (6)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Compact Interval (7)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Low Press(High R2 Jack) (8)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No Multicollinearity-VIF&lt;10 (9)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EF93B-6D62-03C7-E9B4-6062FA6CB328}"/>
              </a:ext>
            </a:extLst>
          </p:cNvPr>
          <p:cNvSpPr txBox="1"/>
          <p:nvPr/>
        </p:nvSpPr>
        <p:spPr>
          <a:xfrm>
            <a:off x="4571999" y="1035934"/>
            <a:ext cx="4221127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Highest Adjusted R2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Small MSE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Good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Logical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Not So Compacted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Press(Unknown for the moment)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 Multicollinearity-UIF&lt;10 (9)</a:t>
            </a:r>
          </a:p>
        </p:txBody>
      </p:sp>
    </p:spTree>
    <p:extLst>
      <p:ext uri="{BB962C8B-B14F-4D97-AF65-F5344CB8AC3E}">
        <p14:creationId xmlns:p14="http://schemas.microsoft.com/office/powerpoint/2010/main" val="1854246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70E54E8-9DF3-485A-339D-226E157A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15" y="0"/>
            <a:ext cx="52211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5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ECAF6EB-8A6F-DB62-EBF1-BC1DA0F1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2721" y="-2721"/>
            <a:ext cx="9179378" cy="514894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B21FC00-E77B-5FD2-53C1-C873C68F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85" y="2427883"/>
            <a:ext cx="7769046" cy="850133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C95B375-75E0-6A6F-1452-A8EA618B6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67" y="435676"/>
            <a:ext cx="4736646" cy="1456607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523AAC4-9BB1-56C9-131B-C045225E7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23" y="3813616"/>
            <a:ext cx="8249197" cy="81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39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9FD01-D429-2974-A688-43B5E251561D}"/>
              </a:ext>
            </a:extLst>
          </p:cNvPr>
          <p:cNvSpPr txBox="1"/>
          <p:nvPr/>
        </p:nvSpPr>
        <p:spPr>
          <a:xfrm>
            <a:off x="1935358" y="482553"/>
            <a:ext cx="5273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9 Point Check List for Final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F9B37-4568-2009-CC2B-B0890202A956}"/>
              </a:ext>
            </a:extLst>
          </p:cNvPr>
          <p:cNvSpPr txBox="1"/>
          <p:nvPr/>
        </p:nvSpPr>
        <p:spPr>
          <a:xfrm>
            <a:off x="653969" y="1035934"/>
            <a:ext cx="3356659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/>
              <a:t>High R2, Adjusted R2 (1)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Small MSE (2)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Overall F-Test (3)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Individual T-test (4)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Good Residuals (5)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Logical (6)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Compact Interval (7)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Low Press(High R2 Jack) (8)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No Multicollinearity-VIF&lt;10 (9)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EF93B-6D62-03C7-E9B4-6062FA6CB328}"/>
              </a:ext>
            </a:extLst>
          </p:cNvPr>
          <p:cNvSpPr txBox="1"/>
          <p:nvPr/>
        </p:nvSpPr>
        <p:spPr>
          <a:xfrm>
            <a:off x="4571999" y="1035934"/>
            <a:ext cx="4221127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Highest Adjusted R2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Small MSE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Good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Logical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Not So Compacted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Press(Unknown for the moment)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 Multicollinearity-UIF&lt;10 (9)</a:t>
            </a:r>
          </a:p>
        </p:txBody>
      </p:sp>
    </p:spTree>
    <p:extLst>
      <p:ext uri="{BB962C8B-B14F-4D97-AF65-F5344CB8AC3E}">
        <p14:creationId xmlns:p14="http://schemas.microsoft.com/office/powerpoint/2010/main" val="267205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D3684-2A02-1138-2ACF-92E37328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8142"/>
            <a:ext cx="4471830" cy="4385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B7A65-BED4-F93D-4B0A-4467C1A8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169" y="758142"/>
            <a:ext cx="4471830" cy="43853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966771-6746-196D-D21C-0396FF1970CE}"/>
              </a:ext>
            </a:extLst>
          </p:cNvPr>
          <p:cNvSpPr/>
          <p:nvPr/>
        </p:nvSpPr>
        <p:spPr>
          <a:xfrm>
            <a:off x="1415819" y="884216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inherit"/>
              </a:rPr>
              <a:t>Residual vs. Fitted Plot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1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9FD01-D429-2974-A688-43B5E251561D}"/>
              </a:ext>
            </a:extLst>
          </p:cNvPr>
          <p:cNvSpPr txBox="1"/>
          <p:nvPr/>
        </p:nvSpPr>
        <p:spPr>
          <a:xfrm>
            <a:off x="1935358" y="482553"/>
            <a:ext cx="5273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9 Point Check List for Final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F9B37-4568-2009-CC2B-B0890202A956}"/>
              </a:ext>
            </a:extLst>
          </p:cNvPr>
          <p:cNvSpPr txBox="1"/>
          <p:nvPr/>
        </p:nvSpPr>
        <p:spPr>
          <a:xfrm>
            <a:off x="653969" y="1035934"/>
            <a:ext cx="3356659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/>
              <a:t>High R2, Adjusted R2 (1)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Small MSE (2)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Overall F-Test (3)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Individual T-test (4)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Good Residuals (5)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Logical (6)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Compact Interval (7)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Low Press(High R2 Jack) (8)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No Multicollinearity-VIF&lt;10 (9)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EF93B-6D62-03C7-E9B4-6062FA6CB328}"/>
              </a:ext>
            </a:extLst>
          </p:cNvPr>
          <p:cNvSpPr txBox="1"/>
          <p:nvPr/>
        </p:nvSpPr>
        <p:spPr>
          <a:xfrm>
            <a:off x="4571999" y="1035934"/>
            <a:ext cx="4221127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Highest Adjusted R2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Small MSE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Good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Logical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Not So Compacted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Press(Unknown for the moment)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 Multicollinearity-UIF&lt;10 (9)</a:t>
            </a:r>
          </a:p>
        </p:txBody>
      </p:sp>
    </p:spTree>
    <p:extLst>
      <p:ext uri="{BB962C8B-B14F-4D97-AF65-F5344CB8AC3E}">
        <p14:creationId xmlns:p14="http://schemas.microsoft.com/office/powerpoint/2010/main" val="731140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1757F4-474C-6E65-4DF2-AA861C1A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712"/>
            <a:ext cx="4770794" cy="4195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9A7666-EC08-7E4C-5FFC-033516597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54" y="947712"/>
            <a:ext cx="4276846" cy="4194145"/>
          </a:xfrm>
          <a:prstGeom prst="rect">
            <a:avLst/>
          </a:prstGeom>
        </p:spPr>
      </p:pic>
      <p:sp>
        <p:nvSpPr>
          <p:cNvPr id="6" name="Google Shape;294;p20">
            <a:extLst>
              <a:ext uri="{FF2B5EF4-FFF2-40B4-BE49-F238E27FC236}">
                <a16:creationId xmlns:a16="http://schemas.microsoft.com/office/drawing/2014/main" id="{3862FD80-0EB6-D941-589C-7FC38FD6152D}"/>
              </a:ext>
            </a:extLst>
          </p:cNvPr>
          <p:cNvSpPr txBox="1">
            <a:spLocks/>
          </p:cNvSpPr>
          <p:nvPr/>
        </p:nvSpPr>
        <p:spPr>
          <a:xfrm>
            <a:off x="457200" y="29585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Sale Price by Sale Month</a:t>
            </a:r>
          </a:p>
        </p:txBody>
      </p:sp>
    </p:spTree>
    <p:extLst>
      <p:ext uri="{BB962C8B-B14F-4D97-AF65-F5344CB8AC3E}">
        <p14:creationId xmlns:p14="http://schemas.microsoft.com/office/powerpoint/2010/main" val="256191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FA1E0-8E32-65DF-BC5F-C637E6F0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659909"/>
            <a:ext cx="4571998" cy="4483590"/>
          </a:xfrm>
          <a:prstGeom prst="rect">
            <a:avLst/>
          </a:prstGeom>
        </p:spPr>
      </p:pic>
      <p:sp>
        <p:nvSpPr>
          <p:cNvPr id="7" name="Google Shape;294;p20">
            <a:extLst>
              <a:ext uri="{FF2B5EF4-FFF2-40B4-BE49-F238E27FC236}">
                <a16:creationId xmlns:a16="http://schemas.microsoft.com/office/drawing/2014/main" id="{D80A5510-2995-2FBA-0949-47BE09F28A8F}"/>
              </a:ext>
            </a:extLst>
          </p:cNvPr>
          <p:cNvSpPr txBox="1">
            <a:spLocks/>
          </p:cNvSpPr>
          <p:nvPr/>
        </p:nvSpPr>
        <p:spPr>
          <a:xfrm>
            <a:off x="457200" y="28850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Sales by Gross Square Feet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7668F-7B02-B154-C477-03BE8F4DF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659909"/>
            <a:ext cx="4571999" cy="44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13C36C-4C97-3F3F-10E8-C835F229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47" y="819095"/>
            <a:ext cx="4912505" cy="4324405"/>
          </a:xfrm>
          <a:prstGeom prst="rect">
            <a:avLst/>
          </a:prstGeom>
        </p:spPr>
      </p:pic>
      <p:sp>
        <p:nvSpPr>
          <p:cNvPr id="4" name="Google Shape;294;p20">
            <a:extLst>
              <a:ext uri="{FF2B5EF4-FFF2-40B4-BE49-F238E27FC236}">
                <a16:creationId xmlns:a16="http://schemas.microsoft.com/office/drawing/2014/main" id="{5599A07D-7B97-1807-36DE-687DDFC63F76}"/>
              </a:ext>
            </a:extLst>
          </p:cNvPr>
          <p:cNvSpPr txBox="1">
            <a:spLocks/>
          </p:cNvSpPr>
          <p:nvPr/>
        </p:nvSpPr>
        <p:spPr>
          <a:xfrm>
            <a:off x="457200" y="28850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Sales by Total Units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C905B-5EC6-6A05-8CEE-144F1DD6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162" y="770390"/>
            <a:ext cx="4409676" cy="43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9978E-FB33-05B2-5816-8316C88B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47" y="856527"/>
            <a:ext cx="4371505" cy="4286973"/>
          </a:xfrm>
          <a:prstGeom prst="rect">
            <a:avLst/>
          </a:prstGeom>
        </p:spPr>
      </p:pic>
      <p:sp>
        <p:nvSpPr>
          <p:cNvPr id="6" name="Google Shape;294;p20">
            <a:extLst>
              <a:ext uri="{FF2B5EF4-FFF2-40B4-BE49-F238E27FC236}">
                <a16:creationId xmlns:a16="http://schemas.microsoft.com/office/drawing/2014/main" id="{6B9334BD-E9BC-E6F9-5434-053558D9D036}"/>
              </a:ext>
            </a:extLst>
          </p:cNvPr>
          <p:cNvSpPr txBox="1">
            <a:spLocks/>
          </p:cNvSpPr>
          <p:nvPr/>
        </p:nvSpPr>
        <p:spPr>
          <a:xfrm>
            <a:off x="457200" y="28850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Sales by Borough</a:t>
            </a:r>
          </a:p>
        </p:txBody>
      </p:sp>
    </p:spTree>
    <p:extLst>
      <p:ext uri="{BB962C8B-B14F-4D97-AF65-F5344CB8AC3E}">
        <p14:creationId xmlns:p14="http://schemas.microsoft.com/office/powerpoint/2010/main" val="1851321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9FD01-D429-2974-A688-43B5E251561D}"/>
              </a:ext>
            </a:extLst>
          </p:cNvPr>
          <p:cNvSpPr txBox="1"/>
          <p:nvPr/>
        </p:nvSpPr>
        <p:spPr>
          <a:xfrm>
            <a:off x="1935358" y="482553"/>
            <a:ext cx="5273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9 Point Check List for Final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F9B37-4568-2009-CC2B-B0890202A956}"/>
              </a:ext>
            </a:extLst>
          </p:cNvPr>
          <p:cNvSpPr txBox="1"/>
          <p:nvPr/>
        </p:nvSpPr>
        <p:spPr>
          <a:xfrm>
            <a:off x="653969" y="1035934"/>
            <a:ext cx="3356659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dirty="0"/>
              <a:t>High R2, Adjusted R2 (1)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Small MSE (2)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Overall F-Test (3)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Individual T-test (4)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Good Residuals (5)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Logical (6)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Compact Interval (7)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Low Press(High R2 Jack) (8)</a:t>
            </a:r>
          </a:p>
          <a:p>
            <a:pPr algn="r">
              <a:lnSpc>
                <a:spcPct val="150000"/>
              </a:lnSpc>
            </a:pPr>
            <a:r>
              <a:rPr lang="en-US" sz="1800" dirty="0"/>
              <a:t>No Multicollinearity-VIF&lt;10 (9)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EF93B-6D62-03C7-E9B4-6062FA6CB328}"/>
              </a:ext>
            </a:extLst>
          </p:cNvPr>
          <p:cNvSpPr txBox="1"/>
          <p:nvPr/>
        </p:nvSpPr>
        <p:spPr>
          <a:xfrm>
            <a:off x="4571999" y="1035934"/>
            <a:ext cx="4221127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Highest Adjusted R2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Small MSE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Accepted Null Hypothesis (Significant)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Good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B050"/>
                </a:solidFill>
              </a:rPr>
              <a:t>Logical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Not So Compacted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Press(Unknown for the moment)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C000"/>
                </a:solidFill>
              </a:rPr>
              <a:t>No Multicollinearity-UIF&lt;10 (9)</a:t>
            </a:r>
          </a:p>
        </p:txBody>
      </p:sp>
    </p:spTree>
    <p:extLst>
      <p:ext uri="{BB962C8B-B14F-4D97-AF65-F5344CB8AC3E}">
        <p14:creationId xmlns:p14="http://schemas.microsoft.com/office/powerpoint/2010/main" val="3526170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ABD6E6DF-6189-A398-4AEE-62D27519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02" y="667253"/>
            <a:ext cx="5084996" cy="4476247"/>
          </a:xfrm>
          <a:prstGeom prst="rect">
            <a:avLst/>
          </a:prstGeom>
        </p:spPr>
      </p:pic>
      <p:sp>
        <p:nvSpPr>
          <p:cNvPr id="3" name="Google Shape;294;p20">
            <a:extLst>
              <a:ext uri="{FF2B5EF4-FFF2-40B4-BE49-F238E27FC236}">
                <a16:creationId xmlns:a16="http://schemas.microsoft.com/office/drawing/2014/main" id="{4FF43513-1EAE-A801-9D2C-1AC78ABFB5FC}"/>
              </a:ext>
            </a:extLst>
          </p:cNvPr>
          <p:cNvSpPr txBox="1">
            <a:spLocks/>
          </p:cNvSpPr>
          <p:nvPr/>
        </p:nvSpPr>
        <p:spPr>
          <a:xfrm>
            <a:off x="457200" y="29585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/>
              <a:t>Data-based Multicollinearity</a:t>
            </a: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DE624418-B737-C483-B12F-FE16E535097B}"/>
              </a:ext>
            </a:extLst>
          </p:cNvPr>
          <p:cNvSpPr/>
          <p:nvPr/>
        </p:nvSpPr>
        <p:spPr>
          <a:xfrm>
            <a:off x="6166625" y="3872882"/>
            <a:ext cx="635620" cy="535259"/>
          </a:xfrm>
          <a:prstGeom prst="donut">
            <a:avLst>
              <a:gd name="adj" fmla="val 77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DFA30A46-96CD-982F-D2FF-17EDED3ED29C}"/>
              </a:ext>
            </a:extLst>
          </p:cNvPr>
          <p:cNvSpPr/>
          <p:nvPr/>
        </p:nvSpPr>
        <p:spPr>
          <a:xfrm>
            <a:off x="5694557" y="4293184"/>
            <a:ext cx="635620" cy="535259"/>
          </a:xfrm>
          <a:prstGeom prst="donut">
            <a:avLst>
              <a:gd name="adj" fmla="val 77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971AA-8397-41F1-93C5-056634C8FF86}"/>
              </a:ext>
            </a:extLst>
          </p:cNvPr>
          <p:cNvSpPr txBox="1"/>
          <p:nvPr/>
        </p:nvSpPr>
        <p:spPr>
          <a:xfrm>
            <a:off x="6590371" y="3317850"/>
            <a:ext cx="2553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Strong Positive Correlation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Between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Total Units &amp; </a:t>
            </a:r>
            <a:r>
              <a:rPr lang="en-US" b="1" dirty="0" err="1">
                <a:solidFill>
                  <a:srgbClr val="FF0000"/>
                </a:solidFill>
              </a:rPr>
              <a:t>Gross.Sq.Ft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79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w york city boroughs map Images, Stock Photos &amp; Vectors | Shutterstock">
            <a:extLst>
              <a:ext uri="{FF2B5EF4-FFF2-40B4-BE49-F238E27FC236}">
                <a16:creationId xmlns:a16="http://schemas.microsoft.com/office/drawing/2014/main" id="{A4CB8368-4153-4DAC-898C-54EE95D7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636871"/>
          </a:xfrm>
          <a:prstGeom prst="rect">
            <a:avLst/>
          </a:prstGeom>
          <a:noFill/>
          <a:effectLst>
            <a:outerShdw blurRad="50800" dist="50800" dir="5400000" sx="101000" sy="101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AFD94E-F5AC-49A6-BDFB-9BE53419B37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lt1"/>
          </a:solidFill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E1FA17-2BBD-4A10-BAE1-2254C5D62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75" y="1152474"/>
            <a:ext cx="7723500" cy="3789915"/>
          </a:xfrm>
          <a:solidFill>
            <a:schemeClr val="lt1"/>
          </a:solidFill>
        </p:spPr>
        <p:txBody>
          <a:bodyPr/>
          <a:lstStyle/>
          <a:p>
            <a:endParaRPr lang="en-US" dirty="0"/>
          </a:p>
          <a:p>
            <a:r>
              <a:rPr lang="en-US" dirty="0"/>
              <a:t>Zillow had issues with their Zestimate feature and struggled to rely on it for offer amounts</a:t>
            </a:r>
          </a:p>
          <a:p>
            <a:r>
              <a:rPr lang="en-US" dirty="0"/>
              <a:t>Complexities in predicting real estate values</a:t>
            </a:r>
          </a:p>
          <a:p>
            <a:r>
              <a:rPr lang="en-US" dirty="0"/>
              <a:t>Need to consider macro trends and other factors </a:t>
            </a:r>
          </a:p>
          <a:p>
            <a:r>
              <a:rPr lang="en-US" dirty="0"/>
              <a:t>The factors we tested for are significant in predicting the sale price and value of the properties</a:t>
            </a:r>
          </a:p>
          <a:p>
            <a:r>
              <a:rPr lang="en-US" dirty="0"/>
              <a:t>We need more data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3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ve Boroughs for the 21st Century | by Topos | topos.ai | Medium">
            <a:extLst>
              <a:ext uri="{FF2B5EF4-FFF2-40B4-BE49-F238E27FC236}">
                <a16:creationId xmlns:a16="http://schemas.microsoft.com/office/drawing/2014/main" id="{4EE25943-6ABF-4C22-A1FA-5B76A5D0C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473" r="4621" b="35728"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A14F7F-B232-E642-BAD6-871446E818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7F198-098B-82DA-56D8-BA904394DA55}"/>
              </a:ext>
            </a:extLst>
          </p:cNvPr>
          <p:cNvSpPr txBox="1"/>
          <p:nvPr/>
        </p:nvSpPr>
        <p:spPr>
          <a:xfrm>
            <a:off x="2723851" y="1554500"/>
            <a:ext cx="3696297" cy="280076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Data source</a:t>
            </a:r>
          </a:p>
          <a:p>
            <a:pPr marL="342900" indent="-342900">
              <a:buAutoNum type="arabicPeriod"/>
            </a:pPr>
            <a:r>
              <a:rPr lang="en-US" sz="1600" dirty="0"/>
              <a:t>Data adjustments; transformations</a:t>
            </a:r>
          </a:p>
          <a:p>
            <a:pPr marL="342900" indent="-342900">
              <a:buAutoNum type="arabicPeriod"/>
            </a:pPr>
            <a:r>
              <a:rPr lang="en-US" sz="1600" dirty="0"/>
              <a:t>Literature review</a:t>
            </a:r>
          </a:p>
          <a:p>
            <a:pPr marL="342900" indent="-342900">
              <a:buAutoNum type="arabicPeriod"/>
            </a:pPr>
            <a:r>
              <a:rPr lang="en-US" sz="1600" dirty="0"/>
              <a:t>Variables</a:t>
            </a:r>
          </a:p>
          <a:p>
            <a:pPr marL="342900" indent="-342900">
              <a:buAutoNum type="arabicPeriod"/>
            </a:pPr>
            <a:r>
              <a:rPr lang="en-US" sz="1600" dirty="0"/>
              <a:t>Exploratory Data Analysis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/>
              <a:t>Methodology</a:t>
            </a:r>
          </a:p>
          <a:p>
            <a:pPr marL="342900" indent="-342900">
              <a:buAutoNum type="arabicPeriod"/>
            </a:pPr>
            <a:r>
              <a:rPr lang="en-US" sz="1600" dirty="0"/>
              <a:t>Data analysis</a:t>
            </a:r>
          </a:p>
          <a:p>
            <a:pPr marL="342900" indent="-342900">
              <a:buAutoNum type="arabicPeriod"/>
            </a:pPr>
            <a:r>
              <a:rPr lang="en-US" sz="1600" dirty="0"/>
              <a:t>The final model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/>
              <a:t>Interesting insights</a:t>
            </a:r>
          </a:p>
          <a:p>
            <a:pPr marL="342900" indent="-342900">
              <a:buAutoNum type="arabicPeriod"/>
            </a:pPr>
            <a:r>
              <a:rPr lang="en-US" sz="1600" dirty="0"/>
              <a:t>Conclusions; future work</a:t>
            </a:r>
          </a:p>
          <a:p>
            <a:pPr marL="342900" indent="-342900">
              <a:buAutoNum type="arabicPeriod"/>
            </a:pPr>
            <a:r>
              <a:rPr lang="en-US" sz="16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29012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w york city boroughs map Images, Stock Photos &amp; Vectors | Shutterstock">
            <a:extLst>
              <a:ext uri="{FF2B5EF4-FFF2-40B4-BE49-F238E27FC236}">
                <a16:creationId xmlns:a16="http://schemas.microsoft.com/office/drawing/2014/main" id="{A4CB8368-4153-4DAC-898C-54EE95D72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2"/>
          <a:stretch/>
        </p:blipFill>
        <p:spPr bwMode="auto">
          <a:xfrm>
            <a:off x="0" y="1"/>
            <a:ext cx="9143999" cy="5143500"/>
          </a:xfrm>
          <a:prstGeom prst="rect">
            <a:avLst/>
          </a:prstGeom>
          <a:noFill/>
          <a:effectLst>
            <a:outerShdw blurRad="50800" dist="50800" dir="5400000" sx="101000" sy="101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AFD94E-F5AC-49A6-BDFB-9BE53419B37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lt1"/>
          </a:solidFill>
        </p:spPr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E1FA17-2BBD-4A10-BAE1-2254C5D62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75" y="1152474"/>
            <a:ext cx="7723500" cy="2678745"/>
          </a:xfrm>
          <a:solidFill>
            <a:schemeClr val="lt1"/>
          </a:solidFill>
        </p:spPr>
        <p:txBody>
          <a:bodyPr/>
          <a:lstStyle/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endParaRPr lang="en-US" dirty="0"/>
          </a:p>
          <a:p>
            <a:r>
              <a:rPr lang="en-US"/>
              <a:t>Location specific to NYC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Can’t reliably predict the value without more data points and factors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24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w york borough map Images, Stock Photos &amp; Vectors | Shutterstock">
            <a:extLst>
              <a:ext uri="{FF2B5EF4-FFF2-40B4-BE49-F238E27FC236}">
                <a16:creationId xmlns:a16="http://schemas.microsoft.com/office/drawing/2014/main" id="{25AD0B28-45E2-4424-998F-D0CC71CF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435" y="-179614"/>
            <a:ext cx="9601200" cy="59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64631-1384-4D61-B12E-C09FB60995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lt1"/>
          </a:solidFill>
        </p:spPr>
        <p:txBody>
          <a:bodyPr/>
          <a:lstStyle/>
          <a:p>
            <a:pPr algn="ctr"/>
            <a:r>
              <a:rPr lang="en-US" dirty="0"/>
              <a:t>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52870-357C-48F6-A31C-91B3B20B2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lt1"/>
          </a:solidFill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Macro data/variables along with common RE data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Bringing the two together in a method that best predicts the sale price of the property 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Model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should allow for more variation to be explained and will be a greater predictor of sale price.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See if the model can take data from future years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i.e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2018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Effects of pandemic and great resignation on sale price in NYC boroughs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70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232714D-FD5F-0D0E-CE46-C7ACE166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400"/>
            <a:ext cx="9144000" cy="5615240"/>
          </a:xfrm>
          <a:prstGeom prst="rect">
            <a:avLst/>
          </a:prstGeom>
        </p:spPr>
      </p:pic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904775" y="2784382"/>
            <a:ext cx="7238197" cy="2161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</a:rPr>
              <a:t>Thank you!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Questions/Comments?</a:t>
            </a:r>
          </a:p>
        </p:txBody>
      </p:sp>
    </p:spTree>
    <p:extLst>
      <p:ext uri="{BB962C8B-B14F-4D97-AF65-F5344CB8AC3E}">
        <p14:creationId xmlns:p14="http://schemas.microsoft.com/office/powerpoint/2010/main" val="206649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w york city boroughs map Images, Stock Photos &amp; Vectors | Shutterstock">
            <a:extLst>
              <a:ext uri="{FF2B5EF4-FFF2-40B4-BE49-F238E27FC236}">
                <a16:creationId xmlns:a16="http://schemas.microsoft.com/office/drawing/2014/main" id="{A4CB8368-4153-4DAC-898C-54EE95D7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636871"/>
          </a:xfrm>
          <a:prstGeom prst="rect">
            <a:avLst/>
          </a:prstGeom>
          <a:noFill/>
          <a:effectLst>
            <a:outerShdw blurRad="50800" dist="50800" dir="5400000" sx="101000" sy="101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AFD94E-F5AC-49A6-BDFB-9BE53419B37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lt1"/>
          </a:solidFill>
        </p:spPr>
        <p:txBody>
          <a:bodyPr/>
          <a:lstStyle/>
          <a:p>
            <a:pPr algn="ctr"/>
            <a:r>
              <a:rPr lang="en-US" dirty="0"/>
              <a:t>Citations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E1FA17-2BBD-4A10-BAE1-2254C5D62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75" y="1152474"/>
            <a:ext cx="7723500" cy="3789915"/>
          </a:xfrm>
          <a:solidFill>
            <a:schemeClr val="lt1"/>
          </a:solidFill>
        </p:spPr>
        <p:txBody>
          <a:bodyPr/>
          <a:lstStyle/>
          <a:p>
            <a:r>
              <a:rPr lang="en-US" sz="1200" dirty="0" err="1"/>
              <a:t>Dubin</a:t>
            </a:r>
            <a:r>
              <a:rPr lang="en-US" sz="1200" dirty="0"/>
              <a:t>, R. A. (1998). Predicting house prices using multiple listings data. </a:t>
            </a:r>
            <a:r>
              <a:rPr lang="en-US" sz="1200" i="1" dirty="0"/>
              <a:t>The Journal of Real Estate Finance and Economics</a:t>
            </a:r>
            <a:r>
              <a:rPr lang="en-US" sz="1200" dirty="0"/>
              <a:t>, </a:t>
            </a:r>
            <a:r>
              <a:rPr lang="en-US" sz="1200" i="1" dirty="0"/>
              <a:t>17</a:t>
            </a:r>
            <a:r>
              <a:rPr lang="en-US" sz="1200" dirty="0"/>
              <a:t>(1), 35-59.</a:t>
            </a:r>
          </a:p>
          <a:p>
            <a:r>
              <a:rPr lang="en-US" sz="1200" dirty="0" err="1"/>
              <a:t>Himmelberg</a:t>
            </a:r>
            <a:r>
              <a:rPr lang="en-US" sz="1200" dirty="0"/>
              <a:t>, C., Mayer, C., &amp; Sinai, T. (2005). Assessing high house prices: Bubbles, fundamentals and misperceptions. </a:t>
            </a:r>
            <a:r>
              <a:rPr lang="en-US" sz="1200" i="1" dirty="0"/>
              <a:t>Journal of Economic Perspectives</a:t>
            </a:r>
            <a:r>
              <a:rPr lang="en-US" sz="1200" dirty="0"/>
              <a:t>, </a:t>
            </a:r>
            <a:r>
              <a:rPr lang="en-US" sz="1200" i="1" dirty="0"/>
              <a:t>19</a:t>
            </a:r>
            <a:r>
              <a:rPr lang="en-US" sz="1200" dirty="0"/>
              <a:t>(4), 67-92.</a:t>
            </a:r>
          </a:p>
          <a:p>
            <a:r>
              <a:rPr lang="en-US" sz="1200" dirty="0"/>
              <a:t>Schwartz, A. E., </a:t>
            </a:r>
            <a:r>
              <a:rPr lang="en-US" sz="1200" dirty="0" err="1"/>
              <a:t>Susin</a:t>
            </a:r>
            <a:r>
              <a:rPr lang="en-US" sz="1200" dirty="0"/>
              <a:t>, S., &amp; </a:t>
            </a:r>
            <a:r>
              <a:rPr lang="en-US" sz="1200" dirty="0" err="1"/>
              <a:t>Voicu</a:t>
            </a:r>
            <a:r>
              <a:rPr lang="en-US" sz="1200" dirty="0"/>
              <a:t>, I. (2003). Has falling crime driven New York City's real estate boom?. </a:t>
            </a:r>
            <a:r>
              <a:rPr lang="en-US" sz="1200" i="1" dirty="0"/>
              <a:t>Journal of Housing Research</a:t>
            </a:r>
            <a:r>
              <a:rPr lang="en-US" sz="1200" dirty="0"/>
              <a:t>, 101-135.</a:t>
            </a:r>
          </a:p>
          <a:p>
            <a:r>
              <a:rPr lang="en-US" sz="1200" dirty="0"/>
              <a:t>Schwartz, A. E., </a:t>
            </a:r>
            <a:r>
              <a:rPr lang="en-US" sz="1200" dirty="0" err="1"/>
              <a:t>Voicu</a:t>
            </a:r>
            <a:r>
              <a:rPr lang="en-US" sz="1200" dirty="0"/>
              <a:t>, I., &amp; Horn, K. M. (2014). Do choice schools break the link between public schools and property values? Evidence from house prices in New York City. </a:t>
            </a:r>
            <a:r>
              <a:rPr lang="en-US" sz="1200" i="1" dirty="0"/>
              <a:t>Regional Science and Urban Economics</a:t>
            </a:r>
            <a:r>
              <a:rPr lang="en-US" sz="1200" dirty="0"/>
              <a:t>, </a:t>
            </a:r>
            <a:r>
              <a:rPr lang="en-US" sz="1200" i="1" dirty="0"/>
              <a:t>49</a:t>
            </a:r>
            <a:r>
              <a:rPr lang="en-US" sz="1200" dirty="0"/>
              <a:t>, 1-10.</a:t>
            </a:r>
          </a:p>
          <a:p>
            <a:r>
              <a:rPr lang="en-US" sz="1200" dirty="0" err="1"/>
              <a:t>Tse</a:t>
            </a:r>
            <a:r>
              <a:rPr lang="en-US" sz="1200" dirty="0"/>
              <a:t>, R. Y. (2002). Estimating </a:t>
            </a:r>
            <a:r>
              <a:rPr lang="en-US" sz="1200" dirty="0" err="1"/>
              <a:t>neighbourhood</a:t>
            </a:r>
            <a:r>
              <a:rPr lang="en-US" sz="1200" dirty="0"/>
              <a:t> effects in house prices: towards a new hedonic model approach. </a:t>
            </a:r>
            <a:r>
              <a:rPr lang="en-US" sz="1200" i="1" dirty="0"/>
              <a:t>Urban studies</a:t>
            </a:r>
            <a:r>
              <a:rPr lang="en-US" sz="1200" dirty="0"/>
              <a:t>, </a:t>
            </a:r>
            <a:r>
              <a:rPr lang="en-US" sz="1200" i="1" dirty="0"/>
              <a:t>39</a:t>
            </a:r>
            <a:r>
              <a:rPr lang="en-US" sz="1200" dirty="0"/>
              <a:t>(7), 1165-1180.</a:t>
            </a:r>
          </a:p>
          <a:p>
            <a:r>
              <a:rPr lang="en-US" sz="1200" dirty="0"/>
              <a:t>Zhang, L. (2016). Flood hazards impact on neighborhood house prices: A spatial quantile regression analysis. </a:t>
            </a:r>
            <a:r>
              <a:rPr lang="en-US" sz="1200" i="1" dirty="0"/>
              <a:t>Regional Science and Urban Economics</a:t>
            </a:r>
            <a:r>
              <a:rPr lang="en-US" sz="1200" dirty="0"/>
              <a:t>, </a:t>
            </a:r>
            <a:r>
              <a:rPr lang="en-US" sz="1200" i="1" dirty="0"/>
              <a:t>60</a:t>
            </a:r>
            <a:r>
              <a:rPr lang="en-US" sz="1200" dirty="0"/>
              <a:t>, 12-19.</a:t>
            </a:r>
          </a:p>
        </p:txBody>
      </p:sp>
    </p:spTree>
    <p:extLst>
      <p:ext uri="{BB962C8B-B14F-4D97-AF65-F5344CB8AC3E}">
        <p14:creationId xmlns:p14="http://schemas.microsoft.com/office/powerpoint/2010/main" val="64197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5"/>
          <p:cNvSpPr txBox="1">
            <a:spLocks noGrp="1"/>
          </p:cNvSpPr>
          <p:nvPr>
            <p:ph type="title"/>
          </p:nvPr>
        </p:nvSpPr>
        <p:spPr>
          <a:xfrm>
            <a:off x="710250" y="157347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grpSp>
        <p:nvGrpSpPr>
          <p:cNvPr id="1530" name="Google Shape;1530;p45"/>
          <p:cNvGrpSpPr/>
          <p:nvPr/>
        </p:nvGrpSpPr>
        <p:grpSpPr>
          <a:xfrm>
            <a:off x="472840" y="755540"/>
            <a:ext cx="3725879" cy="1128049"/>
            <a:chOff x="833013" y="1286425"/>
            <a:chExt cx="3725879" cy="874431"/>
          </a:xfrm>
        </p:grpSpPr>
        <p:sp>
          <p:nvSpPr>
            <p:cNvPr id="1532" name="Google Shape;1532;p45"/>
            <p:cNvSpPr/>
            <p:nvPr/>
          </p:nvSpPr>
          <p:spPr>
            <a:xfrm>
              <a:off x="833013" y="1511673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200">
                <a:solidFill>
                  <a:schemeClr val="accent1"/>
                </a:solidFill>
              </a:endParaR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3619613" y="1286425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1378363" y="1511673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84,000+ records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35" name="Google Shape;1535;p45"/>
          <p:cNvGrpSpPr/>
          <p:nvPr/>
        </p:nvGrpSpPr>
        <p:grpSpPr>
          <a:xfrm>
            <a:off x="472840" y="1498924"/>
            <a:ext cx="3725879" cy="1131104"/>
            <a:chOff x="833013" y="2047579"/>
            <a:chExt cx="3725879" cy="874431"/>
          </a:xfrm>
        </p:grpSpPr>
        <p:sp>
          <p:nvSpPr>
            <p:cNvPr id="1537" name="Google Shape;1537;p45"/>
            <p:cNvSpPr/>
            <p:nvPr/>
          </p:nvSpPr>
          <p:spPr>
            <a:xfrm>
              <a:off x="833013" y="2272827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200">
                <a:solidFill>
                  <a:schemeClr val="accent2"/>
                </a:solidFill>
              </a:endParaR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3619613" y="2047579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1378363" y="2272827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1,000,000+ data points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40" name="Google Shape;1540;p45"/>
          <p:cNvGrpSpPr/>
          <p:nvPr/>
        </p:nvGrpSpPr>
        <p:grpSpPr>
          <a:xfrm>
            <a:off x="478359" y="2268675"/>
            <a:ext cx="3725879" cy="1094881"/>
            <a:chOff x="833013" y="2808733"/>
            <a:chExt cx="3725879" cy="874431"/>
          </a:xfrm>
        </p:grpSpPr>
        <p:sp>
          <p:nvSpPr>
            <p:cNvPr id="1542" name="Google Shape;1542;p45"/>
            <p:cNvSpPr/>
            <p:nvPr/>
          </p:nvSpPr>
          <p:spPr>
            <a:xfrm>
              <a:off x="833013" y="3033981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200">
                <a:solidFill>
                  <a:schemeClr val="accent3"/>
                </a:solidFill>
              </a:endParaRPr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3619613" y="2808733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1378363" y="3033981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22 columns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45" name="Google Shape;1545;p45"/>
          <p:cNvGrpSpPr/>
          <p:nvPr/>
        </p:nvGrpSpPr>
        <p:grpSpPr>
          <a:xfrm>
            <a:off x="476196" y="3015158"/>
            <a:ext cx="3725879" cy="1077156"/>
            <a:chOff x="833013" y="3569888"/>
            <a:chExt cx="3725879" cy="874431"/>
          </a:xfrm>
        </p:grpSpPr>
        <p:sp>
          <p:nvSpPr>
            <p:cNvPr id="1547" name="Google Shape;1547;p45"/>
            <p:cNvSpPr/>
            <p:nvPr/>
          </p:nvSpPr>
          <p:spPr>
            <a:xfrm>
              <a:off x="833013" y="3795136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200">
                <a:solidFill>
                  <a:schemeClr val="accent6"/>
                </a:solidFill>
              </a:endParaRPr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3619613" y="3569888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1378363" y="3795136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 quantitative variables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52" name="Google Shape;1545;p45">
            <a:extLst>
              <a:ext uri="{FF2B5EF4-FFF2-40B4-BE49-F238E27FC236}">
                <a16:creationId xmlns:a16="http://schemas.microsoft.com/office/drawing/2014/main" id="{75256926-E918-4A51-9745-E884E0FAEE8A}"/>
              </a:ext>
            </a:extLst>
          </p:cNvPr>
          <p:cNvGrpSpPr/>
          <p:nvPr/>
        </p:nvGrpSpPr>
        <p:grpSpPr>
          <a:xfrm>
            <a:off x="477277" y="3740281"/>
            <a:ext cx="3725879" cy="1077156"/>
            <a:chOff x="833013" y="3569888"/>
            <a:chExt cx="3725879" cy="874431"/>
          </a:xfrm>
        </p:grpSpPr>
        <p:sp>
          <p:nvSpPr>
            <p:cNvPr id="54" name="Google Shape;1547;p45">
              <a:extLst>
                <a:ext uri="{FF2B5EF4-FFF2-40B4-BE49-F238E27FC236}">
                  <a16:creationId xmlns:a16="http://schemas.microsoft.com/office/drawing/2014/main" id="{847A3395-F961-4964-B774-1C5969215F44}"/>
                </a:ext>
              </a:extLst>
            </p:cNvPr>
            <p:cNvSpPr/>
            <p:nvPr/>
          </p:nvSpPr>
          <p:spPr>
            <a:xfrm>
              <a:off x="833013" y="3795136"/>
              <a:ext cx="545349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200">
                <a:solidFill>
                  <a:schemeClr val="accent6"/>
                </a:solidFill>
              </a:endParaRPr>
            </a:p>
          </p:txBody>
        </p:sp>
        <p:sp>
          <p:nvSpPr>
            <p:cNvPr id="55" name="Google Shape;1548;p45">
              <a:extLst>
                <a:ext uri="{FF2B5EF4-FFF2-40B4-BE49-F238E27FC236}">
                  <a16:creationId xmlns:a16="http://schemas.microsoft.com/office/drawing/2014/main" id="{2EE29F74-6C47-4002-B59B-6F29F60022A0}"/>
                </a:ext>
              </a:extLst>
            </p:cNvPr>
            <p:cNvSpPr/>
            <p:nvPr/>
          </p:nvSpPr>
          <p:spPr>
            <a:xfrm>
              <a:off x="3619613" y="3569888"/>
              <a:ext cx="939279" cy="874431"/>
            </a:xfrm>
            <a:custGeom>
              <a:avLst/>
              <a:gdLst/>
              <a:ahLst/>
              <a:cxnLst/>
              <a:rect l="l" t="t" r="r" b="b"/>
              <a:pathLst>
                <a:path w="28362" h="30171" extrusionOk="0">
                  <a:moveTo>
                    <a:pt x="0" y="1"/>
                  </a:moveTo>
                  <a:lnTo>
                    <a:pt x="0" y="23527"/>
                  </a:lnTo>
                  <a:lnTo>
                    <a:pt x="14181" y="30171"/>
                  </a:lnTo>
                  <a:lnTo>
                    <a:pt x="28361" y="23527"/>
                  </a:lnTo>
                  <a:lnTo>
                    <a:pt x="28361" y="1"/>
                  </a:lnTo>
                  <a:lnTo>
                    <a:pt x="14181" y="6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" name="Google Shape;1549;p45">
              <a:extLst>
                <a:ext uri="{FF2B5EF4-FFF2-40B4-BE49-F238E27FC236}">
                  <a16:creationId xmlns:a16="http://schemas.microsoft.com/office/drawing/2014/main" id="{EDAB8D16-174F-414A-91ED-829C51C016AF}"/>
                </a:ext>
              </a:extLst>
            </p:cNvPr>
            <p:cNvSpPr/>
            <p:nvPr/>
          </p:nvSpPr>
          <p:spPr>
            <a:xfrm>
              <a:off x="1378363" y="3795136"/>
              <a:ext cx="1746676" cy="423935"/>
            </a:xfrm>
            <a:custGeom>
              <a:avLst/>
              <a:gdLst/>
              <a:ahLst/>
              <a:cxnLst/>
              <a:rect l="l" t="t" r="r" b="b"/>
              <a:pathLst>
                <a:path w="28885" h="17419" extrusionOk="0">
                  <a:moveTo>
                    <a:pt x="0" y="0"/>
                  </a:moveTo>
                  <a:lnTo>
                    <a:pt x="0" y="17419"/>
                  </a:lnTo>
                  <a:lnTo>
                    <a:pt x="28885" y="17419"/>
                  </a:lnTo>
                  <a:lnTo>
                    <a:pt x="2888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13 qualitative variables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C5C7AA0-C509-4940-8794-5611DD827354}"/>
              </a:ext>
            </a:extLst>
          </p:cNvPr>
          <p:cNvSpPr txBox="1"/>
          <p:nvPr/>
        </p:nvSpPr>
        <p:spPr>
          <a:xfrm>
            <a:off x="4572000" y="3553705"/>
            <a:ext cx="451300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/>
              <a:t>City of New York. (December, 2017). </a:t>
            </a:r>
            <a:r>
              <a:rPr lang="en-US" sz="1600" b="1" i="1" dirty="0"/>
              <a:t>NYC Property Sales. </a:t>
            </a:r>
            <a:r>
              <a:rPr lang="en-US" sz="1600" b="1" dirty="0"/>
              <a:t>Retrieved April 13, 2022 from https://www.kaggle.com/datasets/new-york-city/nyc-property-sales.</a:t>
            </a:r>
          </a:p>
        </p:txBody>
      </p:sp>
      <p:pic>
        <p:nvPicPr>
          <p:cNvPr id="3" name="Graphic 2" descr="Table outline">
            <a:extLst>
              <a:ext uri="{FF2B5EF4-FFF2-40B4-BE49-F238E27FC236}">
                <a16:creationId xmlns:a16="http://schemas.microsoft.com/office/drawing/2014/main" id="{A5BF238E-423A-4041-897B-E3840ADFC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1692" y="2503456"/>
            <a:ext cx="587592" cy="587592"/>
          </a:xfrm>
          <a:prstGeom prst="rect">
            <a:avLst/>
          </a:prstGeom>
        </p:spPr>
      </p:pic>
      <p:pic>
        <p:nvPicPr>
          <p:cNvPr id="5" name="Graphic 4" descr="Research outline">
            <a:extLst>
              <a:ext uri="{FF2B5EF4-FFF2-40B4-BE49-F238E27FC236}">
                <a16:creationId xmlns:a16="http://schemas.microsoft.com/office/drawing/2014/main" id="{D58FB882-8765-4C10-81FA-791D5AF4A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33" y="1827499"/>
            <a:ext cx="541854" cy="541854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2BBB1D3-1830-49E3-BF0E-449C04791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6633" y="1056222"/>
            <a:ext cx="497710" cy="497710"/>
          </a:xfrm>
          <a:prstGeom prst="rect">
            <a:avLst/>
          </a:prstGeom>
        </p:spPr>
      </p:pic>
      <p:pic>
        <p:nvPicPr>
          <p:cNvPr id="17" name="Graphic 16" descr="Harvey Balls 65% outline">
            <a:extLst>
              <a:ext uri="{FF2B5EF4-FFF2-40B4-BE49-F238E27FC236}">
                <a16:creationId xmlns:a16="http://schemas.microsoft.com/office/drawing/2014/main" id="{79B2F570-1BC0-4E9C-A809-42E58D08D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6750" y="3984611"/>
            <a:ext cx="587594" cy="5875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F9F995-7E2F-44AA-85C4-8E3CB44C7BF5}"/>
              </a:ext>
            </a:extLst>
          </p:cNvPr>
          <p:cNvSpPr txBox="1"/>
          <p:nvPr/>
        </p:nvSpPr>
        <p:spPr>
          <a:xfrm>
            <a:off x="5011636" y="1542019"/>
            <a:ext cx="3116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NYC Property Sales</a:t>
            </a:r>
          </a:p>
        </p:txBody>
      </p:sp>
      <p:pic>
        <p:nvPicPr>
          <p:cNvPr id="8" name="Graphic 7" descr="Signal outline">
            <a:extLst>
              <a:ext uri="{FF2B5EF4-FFF2-40B4-BE49-F238E27FC236}">
                <a16:creationId xmlns:a16="http://schemas.microsoft.com/office/drawing/2014/main" id="{74FFCBBE-78D6-49C2-8834-395D592767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99280" y="3222120"/>
            <a:ext cx="659597" cy="6595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F0BF-87FD-4EFC-A92B-33BEA660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Correcting Issues with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A5C87-CD07-43AC-A25C-6F4C116F8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553" y="1461617"/>
            <a:ext cx="2312163" cy="2813991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139700" indent="0" algn="ctr">
              <a:buNone/>
            </a:pPr>
            <a:r>
              <a:rPr lang="en-US" sz="2000" b="1" dirty="0"/>
              <a:t>Issues: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Missing Sale Price data</a:t>
            </a:r>
          </a:p>
          <a:p>
            <a:pPr marL="139700" indent="0">
              <a:buNone/>
            </a:pPr>
            <a:endParaRPr lang="en-US" sz="2200" dirty="0"/>
          </a:p>
          <a:p>
            <a:pPr marL="139700" indent="0">
              <a:buNone/>
            </a:pPr>
            <a:r>
              <a:rPr lang="en-US" dirty="0"/>
              <a:t>Data overload</a:t>
            </a:r>
          </a:p>
          <a:p>
            <a:pPr marL="139700" indent="0">
              <a:buNone/>
            </a:pPr>
            <a:endParaRPr lang="en-US" sz="2200" dirty="0"/>
          </a:p>
          <a:p>
            <a:pPr marL="139700" indent="0">
              <a:buNone/>
            </a:pPr>
            <a:r>
              <a:rPr lang="en-US" dirty="0"/>
              <a:t>Wide range of property types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728D1B-B278-4D3D-A656-000C7E4B0BB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87357" y="1461617"/>
            <a:ext cx="3603090" cy="2813991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139700" indent="0" algn="ctr">
              <a:buNone/>
            </a:pPr>
            <a:r>
              <a:rPr lang="en-US" sz="2000" b="1" dirty="0"/>
              <a:t>Remedies: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Exclude peculiarities and missing values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Exclude identifying information and complexities like Zip Codes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Narrow to residential buildings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8" name="Google Shape;1533;p45">
            <a:extLst>
              <a:ext uri="{FF2B5EF4-FFF2-40B4-BE49-F238E27FC236}">
                <a16:creationId xmlns:a16="http://schemas.microsoft.com/office/drawing/2014/main" id="{8C638F96-AC29-4E49-84E9-B5A87EEC1070}"/>
              </a:ext>
            </a:extLst>
          </p:cNvPr>
          <p:cNvSpPr/>
          <p:nvPr/>
        </p:nvSpPr>
        <p:spPr>
          <a:xfrm rot="16200000">
            <a:off x="3417805" y="1393105"/>
            <a:ext cx="939279" cy="1128049"/>
          </a:xfrm>
          <a:custGeom>
            <a:avLst/>
            <a:gdLst/>
            <a:ahLst/>
            <a:cxnLst/>
            <a:rect l="l" t="t" r="r" b="b"/>
            <a:pathLst>
              <a:path w="28362" h="30171" extrusionOk="0">
                <a:moveTo>
                  <a:pt x="0" y="1"/>
                </a:moveTo>
                <a:lnTo>
                  <a:pt x="0" y="23527"/>
                </a:lnTo>
                <a:lnTo>
                  <a:pt x="14181" y="30171"/>
                </a:lnTo>
                <a:lnTo>
                  <a:pt x="28361" y="23527"/>
                </a:lnTo>
                <a:lnTo>
                  <a:pt x="28361" y="1"/>
                </a:lnTo>
                <a:lnTo>
                  <a:pt x="14181" y="663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Google Shape;1533;p45">
            <a:extLst>
              <a:ext uri="{FF2B5EF4-FFF2-40B4-BE49-F238E27FC236}">
                <a16:creationId xmlns:a16="http://schemas.microsoft.com/office/drawing/2014/main" id="{0E7BA57C-3031-4301-9CA4-AC0BF9EB583C}"/>
              </a:ext>
            </a:extLst>
          </p:cNvPr>
          <p:cNvSpPr/>
          <p:nvPr/>
        </p:nvSpPr>
        <p:spPr>
          <a:xfrm rot="16200000">
            <a:off x="3417804" y="2468856"/>
            <a:ext cx="939279" cy="1128049"/>
          </a:xfrm>
          <a:custGeom>
            <a:avLst/>
            <a:gdLst/>
            <a:ahLst/>
            <a:cxnLst/>
            <a:rect l="l" t="t" r="r" b="b"/>
            <a:pathLst>
              <a:path w="28362" h="30171" extrusionOk="0">
                <a:moveTo>
                  <a:pt x="0" y="1"/>
                </a:moveTo>
                <a:lnTo>
                  <a:pt x="0" y="23527"/>
                </a:lnTo>
                <a:lnTo>
                  <a:pt x="14181" y="30171"/>
                </a:lnTo>
                <a:lnTo>
                  <a:pt x="28361" y="23527"/>
                </a:lnTo>
                <a:lnTo>
                  <a:pt x="28361" y="1"/>
                </a:lnTo>
                <a:lnTo>
                  <a:pt x="14181" y="663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1533;p45">
            <a:extLst>
              <a:ext uri="{FF2B5EF4-FFF2-40B4-BE49-F238E27FC236}">
                <a16:creationId xmlns:a16="http://schemas.microsoft.com/office/drawing/2014/main" id="{B17E5922-E71D-481B-A365-0F29CD8DB7F6}"/>
              </a:ext>
            </a:extLst>
          </p:cNvPr>
          <p:cNvSpPr/>
          <p:nvPr/>
        </p:nvSpPr>
        <p:spPr>
          <a:xfrm rot="16200000">
            <a:off x="3417806" y="3544608"/>
            <a:ext cx="939279" cy="1128049"/>
          </a:xfrm>
          <a:custGeom>
            <a:avLst/>
            <a:gdLst/>
            <a:ahLst/>
            <a:cxnLst/>
            <a:rect l="l" t="t" r="r" b="b"/>
            <a:pathLst>
              <a:path w="28362" h="30171" extrusionOk="0">
                <a:moveTo>
                  <a:pt x="0" y="1"/>
                </a:moveTo>
                <a:lnTo>
                  <a:pt x="0" y="23527"/>
                </a:lnTo>
                <a:lnTo>
                  <a:pt x="14181" y="30171"/>
                </a:lnTo>
                <a:lnTo>
                  <a:pt x="28361" y="23527"/>
                </a:lnTo>
                <a:lnTo>
                  <a:pt x="28361" y="1"/>
                </a:lnTo>
                <a:lnTo>
                  <a:pt x="14181" y="663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9806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F0BF-87FD-4EFC-A92B-33BEA660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" y="492506"/>
            <a:ext cx="7723500" cy="481200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A5C87-CD07-43AC-A25C-6F4C116F8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553" y="1461618"/>
            <a:ext cx="2312163" cy="2101390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139700" indent="0" algn="ctr">
              <a:buNone/>
            </a:pPr>
            <a:r>
              <a:rPr lang="en-US" sz="2000" b="1" dirty="0"/>
              <a:t>Issues:</a:t>
            </a:r>
          </a:p>
          <a:p>
            <a:endParaRPr lang="en-US" dirty="0"/>
          </a:p>
          <a:p>
            <a:pPr marL="139700" indent="0" algn="ctr">
              <a:buNone/>
            </a:pPr>
            <a:r>
              <a:rPr lang="en-US" dirty="0"/>
              <a:t>accounting for location</a:t>
            </a:r>
          </a:p>
          <a:p>
            <a:pPr algn="ctr"/>
            <a:endParaRPr lang="en-US" dirty="0"/>
          </a:p>
          <a:p>
            <a:pPr marL="139700" indent="0" algn="ctr">
              <a:buNone/>
            </a:pPr>
            <a:r>
              <a:rPr lang="en-US" dirty="0"/>
              <a:t>Range of property types</a:t>
            </a:r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r>
              <a:rPr lang="en-US" dirty="0"/>
              <a:t>Sale date</a:t>
            </a:r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728D1B-B278-4D3D-A656-000C7E4B0BB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87357" y="1461618"/>
            <a:ext cx="3603090" cy="2164452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139700" indent="0" algn="ctr">
              <a:buNone/>
            </a:pPr>
            <a:r>
              <a:rPr lang="en-US" sz="2000" b="1" dirty="0"/>
              <a:t>Transformations:</a:t>
            </a:r>
          </a:p>
          <a:p>
            <a:pPr algn="ctr"/>
            <a:endParaRPr lang="en-US" dirty="0"/>
          </a:p>
          <a:p>
            <a:pPr marL="139700" indent="0" algn="ctr">
              <a:buNone/>
            </a:pPr>
            <a:r>
              <a:rPr lang="en-US" dirty="0"/>
              <a:t>Re-code Boroughs </a:t>
            </a:r>
          </a:p>
          <a:p>
            <a:pPr algn="ctr"/>
            <a:endParaRPr lang="en-US" dirty="0"/>
          </a:p>
          <a:p>
            <a:pPr marL="139700" indent="0" algn="ctr">
              <a:buNone/>
            </a:pPr>
            <a:r>
              <a:rPr lang="en-US" dirty="0"/>
              <a:t>Narrow to just residential buildings</a:t>
            </a:r>
          </a:p>
          <a:p>
            <a:pPr algn="ctr"/>
            <a:endParaRPr lang="en-US" dirty="0"/>
          </a:p>
          <a:p>
            <a:pPr marL="139700" indent="0" algn="ctr">
              <a:buNone/>
            </a:pPr>
            <a:r>
              <a:rPr lang="en-US" dirty="0"/>
              <a:t>Rolling Sales Month</a:t>
            </a:r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</p:txBody>
      </p:sp>
      <p:sp>
        <p:nvSpPr>
          <p:cNvPr id="8" name="Google Shape;1533;p45">
            <a:extLst>
              <a:ext uri="{FF2B5EF4-FFF2-40B4-BE49-F238E27FC236}">
                <a16:creationId xmlns:a16="http://schemas.microsoft.com/office/drawing/2014/main" id="{C6B35579-7A46-4C21-9793-15F8A5DC87A5}"/>
              </a:ext>
            </a:extLst>
          </p:cNvPr>
          <p:cNvSpPr/>
          <p:nvPr/>
        </p:nvSpPr>
        <p:spPr>
          <a:xfrm rot="16200000">
            <a:off x="3417805" y="1393105"/>
            <a:ext cx="939279" cy="1128049"/>
          </a:xfrm>
          <a:custGeom>
            <a:avLst/>
            <a:gdLst/>
            <a:ahLst/>
            <a:cxnLst/>
            <a:rect l="l" t="t" r="r" b="b"/>
            <a:pathLst>
              <a:path w="28362" h="30171" extrusionOk="0">
                <a:moveTo>
                  <a:pt x="0" y="1"/>
                </a:moveTo>
                <a:lnTo>
                  <a:pt x="0" y="23527"/>
                </a:lnTo>
                <a:lnTo>
                  <a:pt x="14181" y="30171"/>
                </a:lnTo>
                <a:lnTo>
                  <a:pt x="28361" y="23527"/>
                </a:lnTo>
                <a:lnTo>
                  <a:pt x="28361" y="1"/>
                </a:lnTo>
                <a:lnTo>
                  <a:pt x="14181" y="663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Google Shape;1533;p45">
            <a:extLst>
              <a:ext uri="{FF2B5EF4-FFF2-40B4-BE49-F238E27FC236}">
                <a16:creationId xmlns:a16="http://schemas.microsoft.com/office/drawing/2014/main" id="{3C365487-E083-4182-B655-C5BD77A5F3D1}"/>
              </a:ext>
            </a:extLst>
          </p:cNvPr>
          <p:cNvSpPr/>
          <p:nvPr/>
        </p:nvSpPr>
        <p:spPr>
          <a:xfrm rot="16200000">
            <a:off x="3417804" y="2468856"/>
            <a:ext cx="939279" cy="1128049"/>
          </a:xfrm>
          <a:custGeom>
            <a:avLst/>
            <a:gdLst/>
            <a:ahLst/>
            <a:cxnLst/>
            <a:rect l="l" t="t" r="r" b="b"/>
            <a:pathLst>
              <a:path w="28362" h="30171" extrusionOk="0">
                <a:moveTo>
                  <a:pt x="0" y="1"/>
                </a:moveTo>
                <a:lnTo>
                  <a:pt x="0" y="23527"/>
                </a:lnTo>
                <a:lnTo>
                  <a:pt x="14181" y="30171"/>
                </a:lnTo>
                <a:lnTo>
                  <a:pt x="28361" y="23527"/>
                </a:lnTo>
                <a:lnTo>
                  <a:pt x="28361" y="1"/>
                </a:lnTo>
                <a:lnTo>
                  <a:pt x="14181" y="663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768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ive Boroughs for the 21st Century | by Topos | topos.ai | Medium">
            <a:extLst>
              <a:ext uri="{FF2B5EF4-FFF2-40B4-BE49-F238E27FC236}">
                <a16:creationId xmlns:a16="http://schemas.microsoft.com/office/drawing/2014/main" id="{543BEE5F-C715-4ACE-A92E-112C73652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473" r="4621" b="35728"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2F0BF-87FD-4EFC-A92B-33BEA660EB5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025B2-45B3-4A06-928B-CC177E807A71}"/>
              </a:ext>
            </a:extLst>
          </p:cNvPr>
          <p:cNvSpPr txBox="1"/>
          <p:nvPr/>
        </p:nvSpPr>
        <p:spPr>
          <a:xfrm>
            <a:off x="710275" y="1596253"/>
            <a:ext cx="26940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F9950-FDC1-44A5-8887-ED982308AF53}"/>
              </a:ext>
            </a:extLst>
          </p:cNvPr>
          <p:cNvSpPr txBox="1"/>
          <p:nvPr/>
        </p:nvSpPr>
        <p:spPr>
          <a:xfrm>
            <a:off x="592309" y="1479772"/>
            <a:ext cx="7718844" cy="246221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/>
          </a:p>
          <a:p>
            <a:r>
              <a:rPr lang="en-US" dirty="0"/>
              <a:t>General MLS Data Determined to be Great Base for Predicting RE Sale Price</a:t>
            </a:r>
          </a:p>
          <a:p>
            <a:endParaRPr lang="en-US" dirty="0"/>
          </a:p>
          <a:p>
            <a:r>
              <a:rPr lang="en-US" dirty="0"/>
              <a:t>Effects of Neighborhood on House Prices</a:t>
            </a:r>
          </a:p>
          <a:p>
            <a:endParaRPr lang="en-US" dirty="0"/>
          </a:p>
          <a:p>
            <a:r>
              <a:rPr lang="en-US" dirty="0"/>
              <a:t>Effect of Crime Rates in New York City on House Prices</a:t>
            </a:r>
          </a:p>
          <a:p>
            <a:endParaRPr lang="en-US" dirty="0"/>
          </a:p>
          <a:p>
            <a:r>
              <a:rPr lang="en-US" dirty="0"/>
              <a:t>Alternative Findings in School Choice Study Emphasize Interaction Variables</a:t>
            </a:r>
          </a:p>
          <a:p>
            <a:endParaRPr lang="en-US" dirty="0"/>
          </a:p>
          <a:p>
            <a:r>
              <a:rPr lang="en-US" dirty="0"/>
              <a:t>Macro Influence &amp; Bringing the Two Together – Framework for Future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8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2016-17 NYC Residential Sales Data Variables</a:t>
            </a:r>
            <a:endParaRPr lang="en-US"/>
          </a:p>
        </p:txBody>
      </p:sp>
      <p:grpSp>
        <p:nvGrpSpPr>
          <p:cNvPr id="1362" name="Google Shape;1362;p41"/>
          <p:cNvGrpSpPr/>
          <p:nvPr/>
        </p:nvGrpSpPr>
        <p:grpSpPr>
          <a:xfrm>
            <a:off x="710275" y="2458475"/>
            <a:ext cx="3344313" cy="748800"/>
            <a:chOff x="710275" y="2458475"/>
            <a:chExt cx="3344313" cy="748800"/>
          </a:xfrm>
        </p:grpSpPr>
        <p:sp>
          <p:nvSpPr>
            <p:cNvPr id="1363" name="Google Shape;1363;p41"/>
            <p:cNvSpPr/>
            <p:nvPr/>
          </p:nvSpPr>
          <p:spPr>
            <a:xfrm>
              <a:off x="2492925" y="26272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1200" dirty="0">
                  <a:solidFill>
                    <a:schemeClr val="lt1"/>
                  </a:solidFill>
                  <a:latin typeface="Fira Sans Extra Condensed Medium"/>
                </a:rPr>
                <a:t>Building Size</a:t>
              </a:r>
            </a:p>
          </p:txBody>
        </p:sp>
        <p:cxnSp>
          <p:nvCxnSpPr>
            <p:cNvPr id="1364" name="Google Shape;1364;p41"/>
            <p:cNvCxnSpPr/>
            <p:nvPr/>
          </p:nvCxnSpPr>
          <p:spPr>
            <a:xfrm>
              <a:off x="3731188" y="2832875"/>
              <a:ext cx="323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5" name="Google Shape;1365;p41"/>
            <p:cNvSpPr txBox="1"/>
            <p:nvPr/>
          </p:nvSpPr>
          <p:spPr>
            <a:xfrm>
              <a:off x="710275" y="2458475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>
                  <a:latin typeface="Roboto"/>
                  <a:ea typeface="Roboto"/>
                </a:rPr>
                <a:t>Gross Square Feet, Land Square Feet</a:t>
              </a:r>
            </a:p>
          </p:txBody>
        </p:sp>
      </p:grpSp>
      <p:sp>
        <p:nvSpPr>
          <p:cNvPr id="1366" name="Google Shape;1366;p41"/>
          <p:cNvSpPr/>
          <p:nvPr/>
        </p:nvSpPr>
        <p:spPr>
          <a:xfrm>
            <a:off x="4049757" y="2330401"/>
            <a:ext cx="1044362" cy="102465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latin typeface="Fira Sans Extra Condensed Medium"/>
              </a:rPr>
              <a:t>57,312</a:t>
            </a:r>
          </a:p>
          <a:p>
            <a:pPr algn="ctr"/>
            <a:r>
              <a:rPr lang="en" sz="1000" dirty="0">
                <a:latin typeface="Fira Sans Extra Condensed Medium"/>
              </a:rPr>
              <a:t>data points</a:t>
            </a:r>
          </a:p>
        </p:txBody>
      </p:sp>
      <p:grpSp>
        <p:nvGrpSpPr>
          <p:cNvPr id="1367" name="Google Shape;1367;p41"/>
          <p:cNvGrpSpPr/>
          <p:nvPr/>
        </p:nvGrpSpPr>
        <p:grpSpPr>
          <a:xfrm>
            <a:off x="5089325" y="2458475"/>
            <a:ext cx="3344300" cy="748800"/>
            <a:chOff x="5089325" y="2458475"/>
            <a:chExt cx="3344300" cy="748800"/>
          </a:xfrm>
        </p:grpSpPr>
        <p:sp>
          <p:nvSpPr>
            <p:cNvPr id="1368" name="Google Shape;1368;p41"/>
            <p:cNvSpPr/>
            <p:nvPr/>
          </p:nvSpPr>
          <p:spPr>
            <a:xfrm>
              <a:off x="5496625" y="26272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Units</a:t>
              </a:r>
              <a:endParaRPr/>
            </a:p>
          </p:txBody>
        </p:sp>
        <p:cxnSp>
          <p:nvCxnSpPr>
            <p:cNvPr id="1369" name="Google Shape;1369;p41"/>
            <p:cNvCxnSpPr/>
            <p:nvPr/>
          </p:nvCxnSpPr>
          <p:spPr>
            <a:xfrm>
              <a:off x="5089325" y="2832875"/>
              <a:ext cx="323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0" name="Google Shape;1370;p41"/>
            <p:cNvSpPr txBox="1"/>
            <p:nvPr/>
          </p:nvSpPr>
          <p:spPr>
            <a:xfrm>
              <a:off x="6897325" y="2458475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200">
                  <a:latin typeface="Roboto"/>
                  <a:ea typeface="Roboto"/>
                  <a:sym typeface="Roboto"/>
                </a:rPr>
                <a:t>Residential Units, Commercial Units, Total Units</a:t>
              </a:r>
              <a:endParaRPr lang="en-US"/>
            </a:p>
          </p:txBody>
        </p:sp>
      </p:grpSp>
      <p:grpSp>
        <p:nvGrpSpPr>
          <p:cNvPr id="1371" name="Google Shape;1371;p41"/>
          <p:cNvGrpSpPr/>
          <p:nvPr/>
        </p:nvGrpSpPr>
        <p:grpSpPr>
          <a:xfrm>
            <a:off x="4734075" y="1257950"/>
            <a:ext cx="3699550" cy="1063204"/>
            <a:chOff x="4734075" y="1257950"/>
            <a:chExt cx="3699550" cy="1063204"/>
          </a:xfrm>
        </p:grpSpPr>
        <p:sp>
          <p:nvSpPr>
            <p:cNvPr id="1372" name="Google Shape;1372;p41"/>
            <p:cNvSpPr/>
            <p:nvPr/>
          </p:nvSpPr>
          <p:spPr>
            <a:xfrm>
              <a:off x="5496625" y="14223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Building Type</a:t>
              </a:r>
              <a:endParaRPr lang="en-US" sz="1200" dirty="0">
                <a:solidFill>
                  <a:schemeClr val="lt1"/>
                </a:solidFill>
              </a:endParaRPr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4734075" y="1909825"/>
              <a:ext cx="1318708" cy="411329"/>
            </a:xfrm>
            <a:custGeom>
              <a:avLst/>
              <a:gdLst/>
              <a:ahLst/>
              <a:cxnLst/>
              <a:rect l="l" t="t" r="r" b="b"/>
              <a:pathLst>
                <a:path w="55507" h="15181" fill="none" extrusionOk="0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 txBox="1"/>
            <p:nvPr/>
          </p:nvSpPr>
          <p:spPr>
            <a:xfrm>
              <a:off x="6897325" y="125795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200">
                  <a:latin typeface="Roboto"/>
                  <a:ea typeface="Roboto"/>
                  <a:sym typeface="Roboto"/>
                </a:rPr>
                <a:t>Building Class (Current, Time of Sale), Tax Class</a:t>
              </a:r>
              <a:endParaRPr lang="en-US"/>
            </a:p>
          </p:txBody>
        </p:sp>
      </p:grpSp>
      <p:grpSp>
        <p:nvGrpSpPr>
          <p:cNvPr id="1375" name="Google Shape;1375;p41"/>
          <p:cNvGrpSpPr/>
          <p:nvPr/>
        </p:nvGrpSpPr>
        <p:grpSpPr>
          <a:xfrm>
            <a:off x="4734075" y="3344669"/>
            <a:ext cx="3699550" cy="1063131"/>
            <a:chOff x="4734075" y="3344669"/>
            <a:chExt cx="3699550" cy="1063131"/>
          </a:xfrm>
        </p:grpSpPr>
        <p:sp>
          <p:nvSpPr>
            <p:cNvPr id="1376" name="Google Shape;1376;p41"/>
            <p:cNvSpPr/>
            <p:nvPr/>
          </p:nvSpPr>
          <p:spPr>
            <a:xfrm>
              <a:off x="5496625" y="38322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Sale Price</a:t>
              </a:r>
              <a:endParaRPr lang="en-US" sz="1100" dirty="0"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4734075" y="3344669"/>
              <a:ext cx="1318708" cy="411356"/>
            </a:xfrm>
            <a:custGeom>
              <a:avLst/>
              <a:gdLst/>
              <a:ahLst/>
              <a:cxnLst/>
              <a:rect l="l" t="t" r="r" b="b"/>
              <a:pathLst>
                <a:path w="55507" h="15182" fill="none" extrusionOk="0">
                  <a:moveTo>
                    <a:pt x="0" y="1"/>
                  </a:moveTo>
                  <a:lnTo>
                    <a:pt x="0" y="9371"/>
                  </a:lnTo>
                  <a:lnTo>
                    <a:pt x="55507" y="9371"/>
                  </a:lnTo>
                  <a:lnTo>
                    <a:pt x="55507" y="1518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1"/>
            <p:cNvSpPr txBox="1"/>
            <p:nvPr/>
          </p:nvSpPr>
          <p:spPr>
            <a:xfrm>
              <a:off x="6897325" y="365900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 sz="1200">
                  <a:latin typeface="Roboto"/>
                  <a:ea typeface="Roboto"/>
                  <a:sym typeface="Roboto"/>
                </a:rPr>
                <a:t>Price of Sale</a:t>
              </a:r>
              <a:endParaRPr lang="en-US"/>
            </a:p>
          </p:txBody>
        </p:sp>
      </p:grpSp>
      <p:grpSp>
        <p:nvGrpSpPr>
          <p:cNvPr id="1379" name="Google Shape;1379;p41"/>
          <p:cNvGrpSpPr/>
          <p:nvPr/>
        </p:nvGrpSpPr>
        <p:grpSpPr>
          <a:xfrm>
            <a:off x="710275" y="1257950"/>
            <a:ext cx="3693200" cy="1063204"/>
            <a:chOff x="710275" y="1257950"/>
            <a:chExt cx="3693200" cy="1063204"/>
          </a:xfrm>
        </p:grpSpPr>
        <p:sp>
          <p:nvSpPr>
            <p:cNvPr id="1380" name="Google Shape;1380;p41"/>
            <p:cNvSpPr/>
            <p:nvPr/>
          </p:nvSpPr>
          <p:spPr>
            <a:xfrm>
              <a:off x="2492925" y="14223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Location</a:t>
              </a: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3084776" y="1909825"/>
              <a:ext cx="1318700" cy="411329"/>
            </a:xfrm>
            <a:custGeom>
              <a:avLst/>
              <a:gdLst/>
              <a:ahLst/>
              <a:cxnLst/>
              <a:rect l="l" t="t" r="r" b="b"/>
              <a:pathLst>
                <a:path w="55495" h="15181" fill="none" extrusionOk="0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 txBox="1"/>
            <p:nvPr/>
          </p:nvSpPr>
          <p:spPr>
            <a:xfrm>
              <a:off x="710275" y="125795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>
                  <a:latin typeface="Roboto"/>
                  <a:ea typeface="Roboto"/>
                  <a:sym typeface="Roboto"/>
                </a:rPr>
                <a:t>Borough, Neighborhood, Address, Zip Code</a:t>
              </a:r>
            </a:p>
          </p:txBody>
        </p:sp>
      </p:grpSp>
      <p:grpSp>
        <p:nvGrpSpPr>
          <p:cNvPr id="1383" name="Google Shape;1383;p41"/>
          <p:cNvGrpSpPr/>
          <p:nvPr/>
        </p:nvGrpSpPr>
        <p:grpSpPr>
          <a:xfrm>
            <a:off x="710275" y="3344669"/>
            <a:ext cx="3693200" cy="1063131"/>
            <a:chOff x="710275" y="3344669"/>
            <a:chExt cx="3693200" cy="1063131"/>
          </a:xfrm>
        </p:grpSpPr>
        <p:sp>
          <p:nvSpPr>
            <p:cNvPr id="1384" name="Google Shape;1384;p41"/>
            <p:cNvSpPr/>
            <p:nvPr/>
          </p:nvSpPr>
          <p:spPr>
            <a:xfrm>
              <a:off x="2492925" y="3832225"/>
              <a:ext cx="1154400" cy="4113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Sale Date</a:t>
              </a:r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3084776" y="3344669"/>
              <a:ext cx="1318700" cy="411356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1"/>
            <p:cNvSpPr txBox="1"/>
            <p:nvPr/>
          </p:nvSpPr>
          <p:spPr>
            <a:xfrm>
              <a:off x="710275" y="3659000"/>
              <a:ext cx="15363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200" dirty="0">
                  <a:latin typeface="Roboto"/>
                  <a:ea typeface="Roboto"/>
                  <a:sym typeface="Roboto"/>
                </a:rPr>
                <a:t>Date and Time </a:t>
              </a:r>
              <a:br>
                <a:rPr lang="en" sz="1200" dirty="0">
                  <a:latin typeface="Roboto"/>
                  <a:ea typeface="Roboto"/>
                  <a:sym typeface="Roboto"/>
                </a:rPr>
              </a:br>
              <a:r>
                <a:rPr lang="en" sz="1200" dirty="0">
                  <a:latin typeface="Roboto"/>
                  <a:ea typeface="Roboto"/>
                  <a:sym typeface="Roboto"/>
                </a:rPr>
                <a:t>of Sale</a:t>
              </a:r>
              <a:endParaRPr lang="en" sz="1200" dirty="0">
                <a:latin typeface="Roboto"/>
                <a:ea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3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15"/>
    </mc:Choice>
    <mc:Fallback xmlns="">
      <p:transition spd="slow" advTm="54015"/>
    </mc:Fallback>
  </mc:AlternateContent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2361</Words>
  <Application>Microsoft Office PowerPoint</Application>
  <PresentationFormat>On-screen Show (16:9)</PresentationFormat>
  <Paragraphs>392</Paragraphs>
  <Slides>43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Roboto</vt:lpstr>
      <vt:lpstr>Arial</vt:lpstr>
      <vt:lpstr>Fira Sans Extra Condensed Medium</vt:lpstr>
      <vt:lpstr>Calibri</vt:lpstr>
      <vt:lpstr>Fira Sans Extra Condensed SemiBold</vt:lpstr>
      <vt:lpstr>Fira Sans Extra Condensed Mediu</vt:lpstr>
      <vt:lpstr>Arial,Sans-Serif</vt:lpstr>
      <vt:lpstr>inherit</vt:lpstr>
      <vt:lpstr>Project Management Infographics by Slidesgo</vt:lpstr>
      <vt:lpstr>ST625  NYC Property Sales</vt:lpstr>
      <vt:lpstr>PowerPoint Presentation</vt:lpstr>
      <vt:lpstr>PowerPoint Presentation</vt:lpstr>
      <vt:lpstr>Agenda</vt:lpstr>
      <vt:lpstr>Data Source</vt:lpstr>
      <vt:lpstr>Correcting Issues with the Data</vt:lpstr>
      <vt:lpstr>Transformations</vt:lpstr>
      <vt:lpstr>Literature Review</vt:lpstr>
      <vt:lpstr>2016-17 NYC Residential Sales Data Variables</vt:lpstr>
      <vt:lpstr>Variables: How to Factor in Location</vt:lpstr>
      <vt:lpstr>Variables: The Boroughs of NYC</vt:lpstr>
      <vt:lpstr>PowerPoint Presentation</vt:lpstr>
      <vt:lpstr>PowerPoint Presentation</vt:lpstr>
      <vt:lpstr>PowerPoint Presentation</vt:lpstr>
      <vt:lpstr>PowerPoint Presentation</vt:lpstr>
      <vt:lpstr>Methodology: Stepwise</vt:lpstr>
      <vt:lpstr>Methodology: Brute Force</vt:lpstr>
      <vt:lpstr>Methodology</vt:lpstr>
      <vt:lpstr>Including “Years Built”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Limitations</vt:lpstr>
      <vt:lpstr>Future Research</vt:lpstr>
      <vt:lpstr>Thank you! Questions/Comments?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ST6 Management Infographics</dc:title>
  <cp:lastModifiedBy>Anna L.</cp:lastModifiedBy>
  <cp:revision>2</cp:revision>
  <dcterms:modified xsi:type="dcterms:W3CDTF">2022-04-28T22:24:24Z</dcterms:modified>
</cp:coreProperties>
</file>